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665" r:id="rId2"/>
    <p:sldId id="640" r:id="rId3"/>
    <p:sldId id="659" r:id="rId4"/>
    <p:sldId id="666" r:id="rId5"/>
    <p:sldId id="667" r:id="rId6"/>
    <p:sldId id="668" r:id="rId7"/>
    <p:sldId id="669" r:id="rId8"/>
    <p:sldId id="674" r:id="rId9"/>
    <p:sldId id="670" r:id="rId10"/>
    <p:sldId id="671" r:id="rId11"/>
    <p:sldId id="672" r:id="rId12"/>
    <p:sldId id="676" r:id="rId13"/>
    <p:sldId id="677" r:id="rId14"/>
    <p:sldId id="678" r:id="rId15"/>
    <p:sldId id="675" r:id="rId16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FF"/>
    <a:srgbClr val="3366FF"/>
    <a:srgbClr val="FF00FF"/>
    <a:srgbClr val="008000"/>
    <a:srgbClr val="0000FF"/>
    <a:srgbClr val="3333FF"/>
    <a:srgbClr val="FF33CC"/>
    <a:srgbClr val="FF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0538" autoAdjust="0"/>
  </p:normalViewPr>
  <p:slideViewPr>
    <p:cSldViewPr>
      <p:cViewPr varScale="1">
        <p:scale>
          <a:sx n="77" d="100"/>
          <a:sy n="77" d="100"/>
        </p:scale>
        <p:origin x="2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9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42.wmf"/><Relationship Id="rId2" Type="http://schemas.openxmlformats.org/officeDocument/2006/relationships/image" Target="../media/image17.wmf"/><Relationship Id="rId16" Type="http://schemas.openxmlformats.org/officeDocument/2006/relationships/image" Target="../media/image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40.wmf"/><Relationship Id="rId15" Type="http://schemas.openxmlformats.org/officeDocument/2006/relationships/image" Target="../media/image41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46.wmf"/><Relationship Id="rId3" Type="http://schemas.openxmlformats.org/officeDocument/2006/relationships/image" Target="../media/image18.wmf"/><Relationship Id="rId7" Type="http://schemas.openxmlformats.org/officeDocument/2006/relationships/image" Target="../media/image29.wmf"/><Relationship Id="rId12" Type="http://schemas.openxmlformats.org/officeDocument/2006/relationships/image" Target="../media/image45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8.wmf"/><Relationship Id="rId4" Type="http://schemas.openxmlformats.org/officeDocument/2006/relationships/image" Target="../media/image19.wmf"/><Relationship Id="rId9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49.wmf"/><Relationship Id="rId3" Type="http://schemas.openxmlformats.org/officeDocument/2006/relationships/image" Target="../media/image18.wmf"/><Relationship Id="rId7" Type="http://schemas.openxmlformats.org/officeDocument/2006/relationships/image" Target="../media/image29.wmf"/><Relationship Id="rId12" Type="http://schemas.openxmlformats.org/officeDocument/2006/relationships/image" Target="../media/image4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44.wmf"/><Relationship Id="rId5" Type="http://schemas.openxmlformats.org/officeDocument/2006/relationships/image" Target="../media/image47.wmf"/><Relationship Id="rId10" Type="http://schemas.openxmlformats.org/officeDocument/2006/relationships/image" Target="../media/image8.wmf"/><Relationship Id="rId4" Type="http://schemas.openxmlformats.org/officeDocument/2006/relationships/image" Target="../media/image19.wmf"/><Relationship Id="rId9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9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8.wmf"/><Relationship Id="rId15" Type="http://schemas.openxmlformats.org/officeDocument/2006/relationships/image" Target="../media/image31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18.wmf"/><Relationship Id="rId7" Type="http://schemas.openxmlformats.org/officeDocument/2006/relationships/image" Target="../media/image29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18.wmf"/><Relationship Id="rId7" Type="http://schemas.openxmlformats.org/officeDocument/2006/relationships/image" Target="../media/image29.wmf"/><Relationship Id="rId12" Type="http://schemas.openxmlformats.org/officeDocument/2006/relationships/image" Target="../media/image39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38.wmf"/><Relationship Id="rId5" Type="http://schemas.openxmlformats.org/officeDocument/2006/relationships/image" Target="../media/image36.wmf"/><Relationship Id="rId10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i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i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i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i="0"/>
            </a:lvl1pPr>
          </a:lstStyle>
          <a:p>
            <a:pPr>
              <a:defRPr/>
            </a:pPr>
            <a:fld id="{D7A7D999-4516-42A5-936F-55D981300C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327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FD5FDA-18CA-46EE-AB3F-4963683B2304}" type="slidenum">
              <a:rPr lang="el-GR" smtClean="0"/>
              <a:pPr/>
              <a:t>1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832547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10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3975144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11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2681087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12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2821726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13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3041108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14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3087953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4A4FD99-AB9D-4072-92BF-E57840F6A2BA}" type="slidenum">
              <a:rPr lang="el-GR" sz="1300" i="0"/>
              <a:pPr algn="r"/>
              <a:t>15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2521243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4A4FD99-AB9D-4072-92BF-E57840F6A2BA}" type="slidenum">
              <a:rPr lang="el-GR" sz="1300" i="0"/>
              <a:pPr algn="r"/>
              <a:t>2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2245908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3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179724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4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649973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5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2639974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6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1512145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7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27991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8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4283275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AF173B-D30E-496A-A89D-655575D3B6DA}" type="slidenum">
              <a:rPr lang="el-GR" sz="1300" i="0"/>
              <a:pPr algn="r"/>
              <a:t>9</a:t>
            </a:fld>
            <a:endParaRPr lang="el-GR" sz="1300" i="0"/>
          </a:p>
        </p:txBody>
      </p:sp>
    </p:spTree>
    <p:extLst>
      <p:ext uri="{BB962C8B-B14F-4D97-AF65-F5344CB8AC3E}">
        <p14:creationId xmlns:p14="http://schemas.microsoft.com/office/powerpoint/2010/main" val="1764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73A16-83E1-4B4F-A72F-35B4B3E4C5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73D8-A6DC-4703-BCE2-981C77D0F0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0393E-9A18-416C-95DB-6286209220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58F8-1566-4684-9181-7ACD91B7A3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739A-A9FF-4F93-9167-83225BFE92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19D07-7FC0-4718-BF6F-0F15B8C972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5AE74-A16E-44E7-8A0D-24B4A1A77D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F4F6F-20FE-4912-A199-5051A4D4C8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B0EB-A7B8-48CF-A3F1-EF7CFA2C9C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FA01-D1ED-4077-B991-AB2D65FEE4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9580-8206-4C7D-9A6F-BFBC7BB02B2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7B7EB506-2639-4595-B5C7-97AEBA84F5D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6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37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29.wmf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65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4.bin"/><Relationship Id="rId27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78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24.wmf"/><Relationship Id="rId34" Type="http://schemas.openxmlformats.org/officeDocument/2006/relationships/oleObject" Target="../embeddings/oleObject82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77.bin"/><Relationship Id="rId32" Type="http://schemas.openxmlformats.org/officeDocument/2006/relationships/oleObject" Target="../embeddings/oleObject81.bin"/><Relationship Id="rId37" Type="http://schemas.openxmlformats.org/officeDocument/2006/relationships/image" Target="../media/image42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79.bin"/><Relationship Id="rId36" Type="http://schemas.openxmlformats.org/officeDocument/2006/relationships/oleObject" Target="../embeddings/oleObject83.bin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23.wmf"/><Relationship Id="rId31" Type="http://schemas.openxmlformats.org/officeDocument/2006/relationships/image" Target="../media/image30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80.bin"/><Relationship Id="rId35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91.bin"/><Relationship Id="rId26" Type="http://schemas.openxmlformats.org/officeDocument/2006/relationships/oleObject" Target="../embeddings/oleObject95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3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29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2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94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8.wmf"/><Relationship Id="rId28" Type="http://schemas.openxmlformats.org/officeDocument/2006/relationships/oleObject" Target="../embeddings/oleObject96.bin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89.bin"/><Relationship Id="rId22" Type="http://schemas.openxmlformats.org/officeDocument/2006/relationships/oleObject" Target="../embeddings/oleObject93.bin"/><Relationship Id="rId27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104.bin"/><Relationship Id="rId26" Type="http://schemas.openxmlformats.org/officeDocument/2006/relationships/oleObject" Target="../embeddings/oleObject108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3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29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29" Type="http://schemas.openxmlformats.org/officeDocument/2006/relationships/image" Target="../media/image49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107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8.wmf"/><Relationship Id="rId28" Type="http://schemas.openxmlformats.org/officeDocument/2006/relationships/oleObject" Target="../embeddings/oleObject109.bin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06.bin"/><Relationship Id="rId27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11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png"/><Relationship Id="rId5" Type="http://schemas.openxmlformats.org/officeDocument/2006/relationships/image" Target="../media/image7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5.bin"/><Relationship Id="rId26" Type="http://schemas.openxmlformats.org/officeDocument/2006/relationships/oleObject" Target="../embeddings/oleObject39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38.bin"/><Relationship Id="rId32" Type="http://schemas.openxmlformats.org/officeDocument/2006/relationships/oleObject" Target="../embeddings/oleObject42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40.bin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23.wmf"/><Relationship Id="rId31" Type="http://schemas.openxmlformats.org/officeDocument/2006/relationships/image" Target="../media/image30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50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3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7"/>
          <p:cNvSpPr>
            <a:spLocks noChangeArrowheads="1"/>
          </p:cNvSpPr>
          <p:nvPr/>
        </p:nvSpPr>
        <p:spPr bwMode="auto">
          <a:xfrm>
            <a:off x="0" y="1989138"/>
            <a:ext cx="9144000" cy="1441450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l-GR" sz="3600"/>
          </a:p>
        </p:txBody>
      </p:sp>
      <p:sp>
        <p:nvSpPr>
          <p:cNvPr id="51202" name="Rectangle 5"/>
          <p:cNvSpPr>
            <a:spLocks noChangeArrowheads="1"/>
          </p:cNvSpPr>
          <p:nvPr/>
        </p:nvSpPr>
        <p:spPr bwMode="auto">
          <a:xfrm>
            <a:off x="107950" y="2274888"/>
            <a:ext cx="885666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ts val="1200"/>
              </a:spcBef>
            </a:pPr>
            <a:r>
              <a:rPr lang="el-GR" sz="3600" b="1" dirty="0" smtClean="0"/>
              <a:t>Υπολογισμός Τέμνουσας Βάσης </a:t>
            </a:r>
          </a:p>
          <a:p>
            <a:pPr algn="ctr">
              <a:spcBef>
                <a:spcPts val="1200"/>
              </a:spcBef>
            </a:pPr>
            <a:r>
              <a:rPr lang="el-GR" sz="3600" b="1" dirty="0" smtClean="0"/>
              <a:t>&amp; Ροπής Ανατροπής</a:t>
            </a:r>
            <a:endParaRPr lang="el-GR" sz="3600" b="1" dirty="0"/>
          </a:p>
          <a:p>
            <a:pPr algn="r"/>
            <a:r>
              <a:rPr lang="el-GR" sz="3600" dirty="0"/>
              <a:t> </a:t>
            </a:r>
          </a:p>
        </p:txBody>
      </p:sp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3686175" y="3946525"/>
            <a:ext cx="532923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l-GR" sz="2800" i="0">
                <a:latin typeface="Calibri" pitchFamily="34" charset="0"/>
              </a:rPr>
              <a:t>Ε</a:t>
            </a:r>
            <a:r>
              <a:rPr lang="en-US" sz="2800" i="0">
                <a:latin typeface="Calibri" pitchFamily="34" charset="0"/>
              </a:rPr>
              <a:t>.</a:t>
            </a:r>
            <a:r>
              <a:rPr lang="el-GR" sz="2800" i="0">
                <a:latin typeface="Calibri" pitchFamily="34" charset="0"/>
              </a:rPr>
              <a:t>Ι</a:t>
            </a:r>
            <a:r>
              <a:rPr lang="en-US" sz="2800" i="0">
                <a:latin typeface="Calibri" pitchFamily="34" charset="0"/>
              </a:rPr>
              <a:t>. </a:t>
            </a:r>
            <a:r>
              <a:rPr lang="el-GR" sz="2800" i="0">
                <a:latin typeface="Calibri" pitchFamily="34" charset="0"/>
              </a:rPr>
              <a:t>Σαπουντζάκης</a:t>
            </a:r>
            <a:endParaRPr lang="en-US" sz="2800" i="0">
              <a:latin typeface="Calibri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l-GR" sz="2000" i="0">
                <a:latin typeface="Calibri" pitchFamily="34" charset="0"/>
              </a:rPr>
              <a:t>Καθηγητής ΕΜΠ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1187450" y="188913"/>
            <a:ext cx="52387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0"/>
              <a:t>Εθνικό Μετσόβιο Πολυτεχνείο</a:t>
            </a:r>
          </a:p>
          <a:p>
            <a:pPr>
              <a:spcBef>
                <a:spcPct val="50000"/>
              </a:spcBef>
            </a:pPr>
            <a:r>
              <a:rPr lang="el-GR" b="1" i="0"/>
              <a:t>Σχολή Πολιτικών Μηχανικών</a:t>
            </a:r>
            <a:endParaRPr lang="en-US" b="1" i="0"/>
          </a:p>
        </p:txBody>
      </p:sp>
      <p:sp>
        <p:nvSpPr>
          <p:cNvPr id="51205" name="Line 12"/>
          <p:cNvSpPr>
            <a:spLocks noChangeShapeType="1"/>
          </p:cNvSpPr>
          <p:nvPr/>
        </p:nvSpPr>
        <p:spPr bwMode="auto">
          <a:xfrm>
            <a:off x="3708400" y="3933825"/>
            <a:ext cx="5435600" cy="0"/>
          </a:xfrm>
          <a:prstGeom prst="line">
            <a:avLst/>
          </a:prstGeom>
          <a:noFill/>
          <a:ln w="349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06" name="Line 13"/>
          <p:cNvSpPr>
            <a:spLocks noChangeShapeType="1"/>
          </p:cNvSpPr>
          <p:nvPr/>
        </p:nvSpPr>
        <p:spPr bwMode="auto">
          <a:xfrm>
            <a:off x="0" y="1052513"/>
            <a:ext cx="6227763" cy="0"/>
          </a:xfrm>
          <a:prstGeom prst="line">
            <a:avLst/>
          </a:prstGeom>
          <a:noFill/>
          <a:ln w="349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07" name="Text Box 14"/>
          <p:cNvSpPr txBox="1">
            <a:spLocks noChangeArrowheads="1"/>
          </p:cNvSpPr>
          <p:nvPr/>
        </p:nvSpPr>
        <p:spPr bwMode="auto">
          <a:xfrm>
            <a:off x="0" y="5300663"/>
            <a:ext cx="9144000" cy="10080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10000"/>
              </a:spcBef>
            </a:pPr>
            <a:endParaRPr lang="el-GR" sz="2000" i="0">
              <a:latin typeface="Calibri" pitchFamily="34" charset="0"/>
            </a:endParaRPr>
          </a:p>
        </p:txBody>
      </p:sp>
      <p:sp>
        <p:nvSpPr>
          <p:cNvPr id="51208" name="Rectangle 21"/>
          <p:cNvSpPr>
            <a:spLocks noChangeArrowheads="1"/>
          </p:cNvSpPr>
          <p:nvPr/>
        </p:nvSpPr>
        <p:spPr bwMode="auto">
          <a:xfrm>
            <a:off x="971550" y="5373688"/>
            <a:ext cx="72723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l-GR" sz="3200" i="0">
                <a:solidFill>
                  <a:schemeClr val="bg2"/>
                </a:solidFill>
              </a:rPr>
              <a:t>Δυναμική Ανάλυση Ραβδωτών Φορέων</a:t>
            </a:r>
            <a:r>
              <a:rPr lang="el-GR" sz="3600"/>
              <a:t> </a:t>
            </a:r>
          </a:p>
        </p:txBody>
      </p:sp>
      <p:pic>
        <p:nvPicPr>
          <p:cNvPr id="512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" y="28575"/>
            <a:ext cx="10890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2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</a:t>
            </a:r>
            <a:endParaRPr lang="el-GR" sz="2800" dirty="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9572" y="1592263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Από την εξίσωση κίνησης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677399"/>
              </p:ext>
            </p:extLst>
          </p:nvPr>
        </p:nvGraphicFramePr>
        <p:xfrm>
          <a:off x="719572" y="2133457"/>
          <a:ext cx="8348662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8" name="Equation" r:id="rId4" imgW="3352680" imgH="1015920" progId="Equation.DSMT4">
                  <p:embed/>
                </p:oleObj>
              </mc:Choice>
              <mc:Fallback>
                <p:oleObj name="Equation" r:id="rId4" imgW="33526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572" y="2133457"/>
                        <a:ext cx="8348662" cy="252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5556" y="436510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προκύπτει</a:t>
            </a:r>
          </a:p>
          <a:p>
            <a:r>
              <a:rPr lang="el-GR" sz="2400" dirty="0" smtClean="0"/>
              <a:t>          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58460"/>
              </p:ext>
            </p:extLst>
          </p:nvPr>
        </p:nvGraphicFramePr>
        <p:xfrm>
          <a:off x="34173" y="5165439"/>
          <a:ext cx="890587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9" name="Equation" r:id="rId6" imgW="3301920" imgH="507960" progId="Equation.DSMT4">
                  <p:embed/>
                </p:oleObj>
              </mc:Choice>
              <mc:Fallback>
                <p:oleObj name="Equation" r:id="rId6" imgW="3301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173" y="5165439"/>
                        <a:ext cx="8905875" cy="1373188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9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430525" y="159841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Άρα</a:t>
            </a:r>
          </a:p>
          <a:p>
            <a:r>
              <a:rPr lang="el-GR" sz="2400" dirty="0" smtClean="0"/>
              <a:t>          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87" name="Line 181"/>
          <p:cNvSpPr>
            <a:spLocks noChangeShapeType="1"/>
          </p:cNvSpPr>
          <p:nvPr/>
        </p:nvSpPr>
        <p:spPr bwMode="auto">
          <a:xfrm flipV="1">
            <a:off x="2707130" y="2047032"/>
            <a:ext cx="0" cy="406162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88" name="Line 182"/>
          <p:cNvSpPr>
            <a:spLocks noChangeShapeType="1"/>
          </p:cNvSpPr>
          <p:nvPr/>
        </p:nvSpPr>
        <p:spPr bwMode="auto">
          <a:xfrm flipV="1">
            <a:off x="5365639" y="2047032"/>
            <a:ext cx="0" cy="411522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3" name="Line 197"/>
          <p:cNvSpPr>
            <a:spLocks noChangeShapeType="1"/>
          </p:cNvSpPr>
          <p:nvPr/>
        </p:nvSpPr>
        <p:spPr bwMode="auto">
          <a:xfrm>
            <a:off x="2707130" y="4106744"/>
            <a:ext cx="2654608" cy="1951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4" name="Freeform 198"/>
          <p:cNvSpPr>
            <a:spLocks noEditPoints="1"/>
          </p:cNvSpPr>
          <p:nvPr/>
        </p:nvSpPr>
        <p:spPr bwMode="auto">
          <a:xfrm>
            <a:off x="5515828" y="1970964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696" name="Rectangle 200"/>
          <p:cNvSpPr>
            <a:spLocks noChangeArrowheads="1"/>
          </p:cNvSpPr>
          <p:nvPr/>
        </p:nvSpPr>
        <p:spPr bwMode="auto">
          <a:xfrm>
            <a:off x="6676365" y="1735930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kumimoji="0" lang="el-GR" sz="29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697" name="Rectangle 201"/>
          <p:cNvSpPr>
            <a:spLocks noChangeArrowheads="1"/>
          </p:cNvSpPr>
          <p:nvPr/>
        </p:nvSpPr>
        <p:spPr bwMode="auto">
          <a:xfrm>
            <a:off x="6709522" y="1750560"/>
            <a:ext cx="1063013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00" name="Line 204"/>
          <p:cNvSpPr>
            <a:spLocks noChangeShapeType="1"/>
          </p:cNvSpPr>
          <p:nvPr/>
        </p:nvSpPr>
        <p:spPr bwMode="auto">
          <a:xfrm>
            <a:off x="2681774" y="2080191"/>
            <a:ext cx="2701419" cy="0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701" name="Freeform 205"/>
          <p:cNvSpPr>
            <a:spLocks noEditPoints="1"/>
          </p:cNvSpPr>
          <p:nvPr/>
        </p:nvSpPr>
        <p:spPr bwMode="auto">
          <a:xfrm>
            <a:off x="5452833" y="4017022"/>
            <a:ext cx="875767" cy="228207"/>
          </a:xfrm>
          <a:custGeom>
            <a:avLst/>
            <a:gdLst>
              <a:gd name="T0" fmla="*/ 0 w 449"/>
              <a:gd name="T1" fmla="*/ 47 h 117"/>
              <a:gd name="T2" fmla="*/ 351 w 449"/>
              <a:gd name="T3" fmla="*/ 46 h 117"/>
              <a:gd name="T4" fmla="*/ 352 w 449"/>
              <a:gd name="T5" fmla="*/ 71 h 117"/>
              <a:gd name="T6" fmla="*/ 0 w 449"/>
              <a:gd name="T7" fmla="*/ 72 h 117"/>
              <a:gd name="T8" fmla="*/ 0 w 449"/>
              <a:gd name="T9" fmla="*/ 47 h 117"/>
              <a:gd name="T10" fmla="*/ 332 w 449"/>
              <a:gd name="T11" fmla="*/ 0 h 117"/>
              <a:gd name="T12" fmla="*/ 449 w 449"/>
              <a:gd name="T13" fmla="*/ 58 h 117"/>
              <a:gd name="T14" fmla="*/ 332 w 449"/>
              <a:gd name="T15" fmla="*/ 117 h 117"/>
              <a:gd name="T16" fmla="*/ 332 w 449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9" h="117">
                <a:moveTo>
                  <a:pt x="0" y="47"/>
                </a:moveTo>
                <a:lnTo>
                  <a:pt x="351" y="46"/>
                </a:lnTo>
                <a:lnTo>
                  <a:pt x="352" y="71"/>
                </a:lnTo>
                <a:lnTo>
                  <a:pt x="0" y="72"/>
                </a:lnTo>
                <a:lnTo>
                  <a:pt x="0" y="47"/>
                </a:lnTo>
                <a:close/>
                <a:moveTo>
                  <a:pt x="332" y="0"/>
                </a:moveTo>
                <a:lnTo>
                  <a:pt x="449" y="58"/>
                </a:lnTo>
                <a:lnTo>
                  <a:pt x="332" y="117"/>
                </a:lnTo>
                <a:lnTo>
                  <a:pt x="332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704" name="Rectangle 208"/>
          <p:cNvSpPr>
            <a:spLocks noChangeArrowheads="1"/>
          </p:cNvSpPr>
          <p:nvPr/>
        </p:nvSpPr>
        <p:spPr bwMode="auto">
          <a:xfrm>
            <a:off x="6972838" y="3862933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10" name="Rectangle 214"/>
          <p:cNvSpPr>
            <a:spLocks noChangeArrowheads="1"/>
          </p:cNvSpPr>
          <p:nvPr/>
        </p:nvSpPr>
        <p:spPr bwMode="auto">
          <a:xfrm>
            <a:off x="8390839" y="3084691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00"/>
          <p:cNvSpPr>
            <a:spLocks noChangeArrowheads="1"/>
          </p:cNvSpPr>
          <p:nvPr/>
        </p:nvSpPr>
        <p:spPr bwMode="auto">
          <a:xfrm>
            <a:off x="6607121" y="3742978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sz="2900" i="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Freeform 198"/>
          <p:cNvSpPr>
            <a:spLocks noEditPoints="1"/>
          </p:cNvSpPr>
          <p:nvPr/>
        </p:nvSpPr>
        <p:spPr bwMode="auto">
          <a:xfrm rot="10800000">
            <a:off x="3470226" y="185783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34" name="Rectangle 200"/>
          <p:cNvSpPr>
            <a:spLocks noChangeArrowheads="1"/>
          </p:cNvSpPr>
          <p:nvPr/>
        </p:nvSpPr>
        <p:spPr bwMode="auto">
          <a:xfrm>
            <a:off x="3891280" y="1476518"/>
            <a:ext cx="8108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53552" y="1311943"/>
          <a:ext cx="684749" cy="6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0" name="Equation" r:id="rId4" imgW="253800" imgH="228600" progId="Equation.DSMT4">
                  <p:embed/>
                </p:oleObj>
              </mc:Choice>
              <mc:Fallback>
                <p:oleObj name="Equation" r:id="rId4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552" y="1311943"/>
                        <a:ext cx="684749" cy="6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707489" y="1375371"/>
          <a:ext cx="512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1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489" y="1375371"/>
                        <a:ext cx="5127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190780" y="1350457"/>
          <a:ext cx="1301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2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0780" y="1350457"/>
                        <a:ext cx="1301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28017" y="3415357"/>
          <a:ext cx="2397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3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8017" y="3415357"/>
                        <a:ext cx="23971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198"/>
          <p:cNvSpPr>
            <a:spLocks noEditPoints="1"/>
          </p:cNvSpPr>
          <p:nvPr/>
        </p:nvSpPr>
        <p:spPr bwMode="auto">
          <a:xfrm rot="10800000">
            <a:off x="3418010" y="3894142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5" name="Freeform 198"/>
          <p:cNvSpPr>
            <a:spLocks noEditPoints="1"/>
          </p:cNvSpPr>
          <p:nvPr/>
        </p:nvSpPr>
        <p:spPr bwMode="auto">
          <a:xfrm rot="10800000">
            <a:off x="3465381" y="2093971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929188"/>
              </p:ext>
            </p:extLst>
          </p:nvPr>
        </p:nvGraphicFramePr>
        <p:xfrm>
          <a:off x="3103563" y="2197100"/>
          <a:ext cx="2124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4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03563" y="2197100"/>
                        <a:ext cx="21240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040063" y="4224338"/>
          <a:ext cx="21574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5" name="Equation" r:id="rId14" imgW="799920" imgH="228600" progId="Equation.DSMT4">
                  <p:embed/>
                </p:oleObj>
              </mc:Choice>
              <mc:Fallback>
                <p:oleObj name="Equation" r:id="rId14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0063" y="4224338"/>
                        <a:ext cx="2157412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198"/>
          <p:cNvSpPr>
            <a:spLocks noEditPoints="1"/>
          </p:cNvSpPr>
          <p:nvPr/>
        </p:nvSpPr>
        <p:spPr bwMode="auto">
          <a:xfrm rot="10800000">
            <a:off x="3442058" y="4089189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4" name="Arc 43"/>
          <p:cNvSpPr/>
          <p:nvPr/>
        </p:nvSpPr>
        <p:spPr bwMode="auto">
          <a:xfrm>
            <a:off x="3192360" y="5210702"/>
            <a:ext cx="1749663" cy="1617607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4152143" y="5494186"/>
          <a:ext cx="6842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6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52143" y="5494186"/>
                        <a:ext cx="68421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form 198"/>
          <p:cNvSpPr>
            <a:spLocks noEditPoints="1"/>
          </p:cNvSpPr>
          <p:nvPr/>
        </p:nvSpPr>
        <p:spPr bwMode="auto">
          <a:xfrm rot="10800000">
            <a:off x="2044700" y="6283532"/>
            <a:ext cx="320040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800729" y="5707960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7" name="Equation" r:id="rId18" imgW="203040" imgH="228600" progId="Equation.DSMT4">
                  <p:embed/>
                </p:oleObj>
              </mc:Choice>
              <mc:Fallback>
                <p:oleObj name="Equation" r:id="rId18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00729" y="5707960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05068"/>
              </p:ext>
            </p:extLst>
          </p:nvPr>
        </p:nvGraphicFramePr>
        <p:xfrm>
          <a:off x="863600" y="4809780"/>
          <a:ext cx="7945438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8" name="Equation" r:id="rId20" imgW="2946240" imgH="774360" progId="Equation.DSMT4">
                  <p:embed/>
                </p:oleObj>
              </mc:Choice>
              <mc:Fallback>
                <p:oleObj name="Equation" r:id="rId20" imgW="29462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63600" y="4809780"/>
                        <a:ext cx="7945438" cy="2093912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Freeform 198"/>
          <p:cNvSpPr>
            <a:spLocks noEditPoints="1"/>
          </p:cNvSpPr>
          <p:nvPr/>
        </p:nvSpPr>
        <p:spPr bwMode="auto">
          <a:xfrm>
            <a:off x="108358" y="497629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295740" y="4652169"/>
          <a:ext cx="3778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09" name="Equation" r:id="rId22" imgW="139680" imgH="139680" progId="Equation.DSMT4">
                  <p:embed/>
                </p:oleObj>
              </mc:Choice>
              <mc:Fallback>
                <p:oleObj name="Equation" r:id="rId22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95740" y="4652169"/>
                        <a:ext cx="377825" cy="3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851606"/>
              </p:ext>
            </p:extLst>
          </p:nvPr>
        </p:nvGraphicFramePr>
        <p:xfrm>
          <a:off x="1600236" y="4780655"/>
          <a:ext cx="57880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10" name="Equation" r:id="rId24" imgW="2145960" imgH="228600" progId="Equation.DSMT4">
                  <p:embed/>
                </p:oleObj>
              </mc:Choice>
              <mc:Fallback>
                <p:oleObj name="Equation" r:id="rId24" imgW="2145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600236" y="4780655"/>
                        <a:ext cx="5788025" cy="617538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293052"/>
              </p:ext>
            </p:extLst>
          </p:nvPr>
        </p:nvGraphicFramePr>
        <p:xfrm>
          <a:off x="5245617" y="2857167"/>
          <a:ext cx="3800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11" name="Equation" r:id="rId26" imgW="1409400" imgH="253800" progId="Equation.DSMT4">
                  <p:embed/>
                </p:oleObj>
              </mc:Choice>
              <mc:Fallback>
                <p:oleObj name="Equation" r:id="rId26" imgW="1409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245617" y="2857167"/>
                        <a:ext cx="3800475" cy="6858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7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" name="AutoShape 178"/>
          <p:cNvSpPr>
            <a:spLocks noChangeAspect="1" noChangeArrowheads="1" noTextEdit="1"/>
          </p:cNvSpPr>
          <p:nvPr/>
        </p:nvSpPr>
        <p:spPr bwMode="auto">
          <a:xfrm>
            <a:off x="2044794" y="1615017"/>
            <a:ext cx="64976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87" name="Line 181"/>
          <p:cNvSpPr>
            <a:spLocks noChangeShapeType="1"/>
          </p:cNvSpPr>
          <p:nvPr/>
        </p:nvSpPr>
        <p:spPr bwMode="auto">
          <a:xfrm flipV="1">
            <a:off x="2707130" y="2047032"/>
            <a:ext cx="0" cy="406162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88" name="Line 182"/>
          <p:cNvSpPr>
            <a:spLocks noChangeShapeType="1"/>
          </p:cNvSpPr>
          <p:nvPr/>
        </p:nvSpPr>
        <p:spPr bwMode="auto">
          <a:xfrm flipV="1">
            <a:off x="5365639" y="2047032"/>
            <a:ext cx="0" cy="411522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3" name="Line 197"/>
          <p:cNvSpPr>
            <a:spLocks noChangeShapeType="1"/>
          </p:cNvSpPr>
          <p:nvPr/>
        </p:nvSpPr>
        <p:spPr bwMode="auto">
          <a:xfrm>
            <a:off x="2707130" y="4106744"/>
            <a:ext cx="2654608" cy="1951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4" name="Freeform 198"/>
          <p:cNvSpPr>
            <a:spLocks noEditPoints="1"/>
          </p:cNvSpPr>
          <p:nvPr/>
        </p:nvSpPr>
        <p:spPr bwMode="auto">
          <a:xfrm>
            <a:off x="5515828" y="1970964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696" name="Rectangle 200"/>
          <p:cNvSpPr>
            <a:spLocks noChangeArrowheads="1"/>
          </p:cNvSpPr>
          <p:nvPr/>
        </p:nvSpPr>
        <p:spPr bwMode="auto">
          <a:xfrm>
            <a:off x="6676365" y="1735930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kumimoji="0" lang="el-GR" sz="29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697" name="Rectangle 201"/>
          <p:cNvSpPr>
            <a:spLocks noChangeArrowheads="1"/>
          </p:cNvSpPr>
          <p:nvPr/>
        </p:nvSpPr>
        <p:spPr bwMode="auto">
          <a:xfrm>
            <a:off x="6709522" y="1750560"/>
            <a:ext cx="1063013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00" name="Line 204"/>
          <p:cNvSpPr>
            <a:spLocks noChangeShapeType="1"/>
          </p:cNvSpPr>
          <p:nvPr/>
        </p:nvSpPr>
        <p:spPr bwMode="auto">
          <a:xfrm>
            <a:off x="2681774" y="2080191"/>
            <a:ext cx="2701419" cy="0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701" name="Freeform 205"/>
          <p:cNvSpPr>
            <a:spLocks noEditPoints="1"/>
          </p:cNvSpPr>
          <p:nvPr/>
        </p:nvSpPr>
        <p:spPr bwMode="auto">
          <a:xfrm>
            <a:off x="5452833" y="4017022"/>
            <a:ext cx="875767" cy="228207"/>
          </a:xfrm>
          <a:custGeom>
            <a:avLst/>
            <a:gdLst>
              <a:gd name="T0" fmla="*/ 0 w 449"/>
              <a:gd name="T1" fmla="*/ 47 h 117"/>
              <a:gd name="T2" fmla="*/ 351 w 449"/>
              <a:gd name="T3" fmla="*/ 46 h 117"/>
              <a:gd name="T4" fmla="*/ 352 w 449"/>
              <a:gd name="T5" fmla="*/ 71 h 117"/>
              <a:gd name="T6" fmla="*/ 0 w 449"/>
              <a:gd name="T7" fmla="*/ 72 h 117"/>
              <a:gd name="T8" fmla="*/ 0 w 449"/>
              <a:gd name="T9" fmla="*/ 47 h 117"/>
              <a:gd name="T10" fmla="*/ 332 w 449"/>
              <a:gd name="T11" fmla="*/ 0 h 117"/>
              <a:gd name="T12" fmla="*/ 449 w 449"/>
              <a:gd name="T13" fmla="*/ 58 h 117"/>
              <a:gd name="T14" fmla="*/ 332 w 449"/>
              <a:gd name="T15" fmla="*/ 117 h 117"/>
              <a:gd name="T16" fmla="*/ 332 w 449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9" h="117">
                <a:moveTo>
                  <a:pt x="0" y="47"/>
                </a:moveTo>
                <a:lnTo>
                  <a:pt x="351" y="46"/>
                </a:lnTo>
                <a:lnTo>
                  <a:pt x="352" y="71"/>
                </a:lnTo>
                <a:lnTo>
                  <a:pt x="0" y="72"/>
                </a:lnTo>
                <a:lnTo>
                  <a:pt x="0" y="47"/>
                </a:lnTo>
                <a:close/>
                <a:moveTo>
                  <a:pt x="332" y="0"/>
                </a:moveTo>
                <a:lnTo>
                  <a:pt x="449" y="58"/>
                </a:lnTo>
                <a:lnTo>
                  <a:pt x="332" y="117"/>
                </a:lnTo>
                <a:lnTo>
                  <a:pt x="332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704" name="Rectangle 208"/>
          <p:cNvSpPr>
            <a:spLocks noChangeArrowheads="1"/>
          </p:cNvSpPr>
          <p:nvPr/>
        </p:nvSpPr>
        <p:spPr bwMode="auto">
          <a:xfrm>
            <a:off x="6972838" y="3862933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10" name="Rectangle 214"/>
          <p:cNvSpPr>
            <a:spLocks noChangeArrowheads="1"/>
          </p:cNvSpPr>
          <p:nvPr/>
        </p:nvSpPr>
        <p:spPr bwMode="auto">
          <a:xfrm>
            <a:off x="8390839" y="3084691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00"/>
          <p:cNvSpPr>
            <a:spLocks noChangeArrowheads="1"/>
          </p:cNvSpPr>
          <p:nvPr/>
        </p:nvSpPr>
        <p:spPr bwMode="auto">
          <a:xfrm>
            <a:off x="6607121" y="3742978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sz="2900" i="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Freeform 198"/>
          <p:cNvSpPr>
            <a:spLocks noEditPoints="1"/>
          </p:cNvSpPr>
          <p:nvPr/>
        </p:nvSpPr>
        <p:spPr bwMode="auto">
          <a:xfrm rot="10800000">
            <a:off x="3470226" y="185783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34" name="Rectangle 200"/>
          <p:cNvSpPr>
            <a:spLocks noChangeArrowheads="1"/>
          </p:cNvSpPr>
          <p:nvPr/>
        </p:nvSpPr>
        <p:spPr bwMode="auto">
          <a:xfrm>
            <a:off x="3891280" y="1476518"/>
            <a:ext cx="8108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53552" y="1311943"/>
          <a:ext cx="684749" cy="6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9" name="Equation" r:id="rId4" imgW="253800" imgH="228600" progId="Equation.DSMT4">
                  <p:embed/>
                </p:oleObj>
              </mc:Choice>
              <mc:Fallback>
                <p:oleObj name="Equation" r:id="rId4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552" y="1311943"/>
                        <a:ext cx="684749" cy="6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707489" y="1375371"/>
          <a:ext cx="512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0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489" y="1375371"/>
                        <a:ext cx="5127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191000" y="1350963"/>
          <a:ext cx="1301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1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1000" y="1350963"/>
                        <a:ext cx="1301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28017" y="3415357"/>
          <a:ext cx="2397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2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8017" y="3415357"/>
                        <a:ext cx="23971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198"/>
          <p:cNvSpPr>
            <a:spLocks noEditPoints="1"/>
          </p:cNvSpPr>
          <p:nvPr/>
        </p:nvSpPr>
        <p:spPr bwMode="auto">
          <a:xfrm rot="10800000">
            <a:off x="3418010" y="3894142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5" name="Freeform 198"/>
          <p:cNvSpPr>
            <a:spLocks noEditPoints="1"/>
          </p:cNvSpPr>
          <p:nvPr/>
        </p:nvSpPr>
        <p:spPr bwMode="auto">
          <a:xfrm rot="10800000">
            <a:off x="3465381" y="2093971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878862"/>
              </p:ext>
            </p:extLst>
          </p:nvPr>
        </p:nvGraphicFramePr>
        <p:xfrm>
          <a:off x="3103563" y="2197100"/>
          <a:ext cx="2124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3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03563" y="2197100"/>
                        <a:ext cx="21240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040063" y="4224338"/>
          <a:ext cx="21574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4" name="Equation" r:id="rId14" imgW="799920" imgH="228600" progId="Equation.DSMT4">
                  <p:embed/>
                </p:oleObj>
              </mc:Choice>
              <mc:Fallback>
                <p:oleObj name="Equation" r:id="rId14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0063" y="4224338"/>
                        <a:ext cx="2157412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198"/>
          <p:cNvSpPr>
            <a:spLocks noEditPoints="1"/>
          </p:cNvSpPr>
          <p:nvPr/>
        </p:nvSpPr>
        <p:spPr bwMode="auto">
          <a:xfrm rot="10800000">
            <a:off x="3442058" y="4089189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5" name="Arc 4"/>
          <p:cNvSpPr/>
          <p:nvPr/>
        </p:nvSpPr>
        <p:spPr bwMode="auto">
          <a:xfrm>
            <a:off x="2370780" y="5454177"/>
            <a:ext cx="720080" cy="762031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Arc 51"/>
          <p:cNvSpPr/>
          <p:nvPr/>
        </p:nvSpPr>
        <p:spPr bwMode="auto">
          <a:xfrm>
            <a:off x="4953700" y="5515660"/>
            <a:ext cx="720080" cy="762031"/>
          </a:xfrm>
          <a:prstGeom prst="arc">
            <a:avLst>
              <a:gd name="adj1" fmla="val 21114579"/>
              <a:gd name="adj2" fmla="val 11884645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4611594" y="5140487"/>
          <a:ext cx="684212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5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11594" y="5140487"/>
                        <a:ext cx="684212" cy="62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006438" y="5243431"/>
          <a:ext cx="6492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6"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06438" y="5243431"/>
                        <a:ext cx="6492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Freeform 198"/>
          <p:cNvSpPr>
            <a:spLocks noEditPoints="1"/>
          </p:cNvSpPr>
          <p:nvPr/>
        </p:nvSpPr>
        <p:spPr bwMode="auto">
          <a:xfrm rot="10800000">
            <a:off x="3099479" y="6162260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465381" y="5626435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7" name="Equation" r:id="rId20" imgW="203040" imgH="228600" progId="Equation.DSMT4">
                  <p:embed/>
                </p:oleObj>
              </mc:Choice>
              <mc:Fallback>
                <p:oleObj name="Equation" r:id="rId20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65381" y="5626435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198"/>
          <p:cNvSpPr>
            <a:spLocks noEditPoints="1"/>
          </p:cNvSpPr>
          <p:nvPr/>
        </p:nvSpPr>
        <p:spPr bwMode="auto">
          <a:xfrm rot="10800000">
            <a:off x="5851508" y="6115423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6216132" y="5606442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8" name="Equation" r:id="rId22" imgW="203040" imgH="228600" progId="Equation.DSMT4">
                  <p:embed/>
                </p:oleObj>
              </mc:Choice>
              <mc:Fallback>
                <p:oleObj name="Equation" r:id="rId22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216132" y="5606442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Freeform 198"/>
          <p:cNvSpPr>
            <a:spLocks noEditPoints="1"/>
          </p:cNvSpPr>
          <p:nvPr/>
        </p:nvSpPr>
        <p:spPr bwMode="auto">
          <a:xfrm rot="5400000">
            <a:off x="2395135" y="6358532"/>
            <a:ext cx="6400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65" name="Freeform 198"/>
          <p:cNvSpPr>
            <a:spLocks noEditPoints="1"/>
          </p:cNvSpPr>
          <p:nvPr/>
        </p:nvSpPr>
        <p:spPr bwMode="auto">
          <a:xfrm rot="16200000">
            <a:off x="5041698" y="6410497"/>
            <a:ext cx="6400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/>
        </p:nvGraphicFramePr>
        <p:xfrm>
          <a:off x="2085975" y="6189663"/>
          <a:ext cx="5810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9" name="Equation" r:id="rId24" imgW="215640" imgH="228600" progId="Equation.DSMT4">
                  <p:embed/>
                </p:oleObj>
              </mc:Choice>
              <mc:Fallback>
                <p:oleObj name="Equation" r:id="rId24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085975" y="6189663"/>
                        <a:ext cx="58102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4741863" y="6189663"/>
          <a:ext cx="6159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0" name="Equation" r:id="rId26" imgW="228600" imgH="228600" progId="Equation.DSMT4">
                  <p:embed/>
                </p:oleObj>
              </mc:Choice>
              <mc:Fallback>
                <p:oleObj name="Equation" r:id="rId26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41863" y="6189663"/>
                        <a:ext cx="61595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Arc 49"/>
          <p:cNvSpPr/>
          <p:nvPr/>
        </p:nvSpPr>
        <p:spPr bwMode="auto">
          <a:xfrm>
            <a:off x="146147" y="5182326"/>
            <a:ext cx="1749663" cy="1617607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464829"/>
              </p:ext>
            </p:extLst>
          </p:nvPr>
        </p:nvGraphicFramePr>
        <p:xfrm>
          <a:off x="1105930" y="5465810"/>
          <a:ext cx="6842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1" name="Equation" r:id="rId28" imgW="253800" imgH="228600" progId="Equation.DSMT4">
                  <p:embed/>
                </p:oleObj>
              </mc:Choice>
              <mc:Fallback>
                <p:oleObj name="Equation" r:id="rId28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105930" y="5465810"/>
                        <a:ext cx="68421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198"/>
          <p:cNvSpPr>
            <a:spLocks noEditPoints="1"/>
          </p:cNvSpPr>
          <p:nvPr/>
        </p:nvSpPr>
        <p:spPr bwMode="auto">
          <a:xfrm rot="10800000">
            <a:off x="15138" y="6255085"/>
            <a:ext cx="20116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468249" y="5647267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2" name="Equation" r:id="rId30" imgW="203040" imgH="228600" progId="Equation.DSMT4">
                  <p:embed/>
                </p:oleObj>
              </mc:Choice>
              <mc:Fallback>
                <p:oleObj name="Equation" r:id="rId30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68249" y="5647267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301856"/>
              </p:ext>
            </p:extLst>
          </p:nvPr>
        </p:nvGraphicFramePr>
        <p:xfrm>
          <a:off x="53975" y="2692400"/>
          <a:ext cx="38703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3" name="Equation" r:id="rId32" imgW="1434960" imgH="457200" progId="Equation.DSMT4">
                  <p:embed/>
                </p:oleObj>
              </mc:Choice>
              <mc:Fallback>
                <p:oleObj name="Equation" r:id="rId32" imgW="1434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3975" y="2692400"/>
                        <a:ext cx="3870325" cy="1235075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681774" y="5013176"/>
            <a:ext cx="27014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349195"/>
              </p:ext>
            </p:extLst>
          </p:nvPr>
        </p:nvGraphicFramePr>
        <p:xfrm>
          <a:off x="3804317" y="4807595"/>
          <a:ext cx="3778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4" name="Equation" r:id="rId34" imgW="139680" imgH="152280" progId="Equation.DSMT4">
                  <p:embed/>
                </p:oleObj>
              </mc:Choice>
              <mc:Fallback>
                <p:oleObj name="Equation" r:id="rId34" imgW="1396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804317" y="4807595"/>
                        <a:ext cx="377825" cy="411162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95468"/>
              </p:ext>
            </p:extLst>
          </p:nvPr>
        </p:nvGraphicFramePr>
        <p:xfrm>
          <a:off x="119777" y="4151785"/>
          <a:ext cx="2381384" cy="455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" name="Equation" r:id="rId36" imgW="1333440" imgH="253800" progId="Equation.DSMT4">
                  <p:embed/>
                </p:oleObj>
              </mc:Choice>
              <mc:Fallback>
                <p:oleObj name="Equation" r:id="rId36" imgW="1333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19777" y="4151785"/>
                        <a:ext cx="2381384" cy="455049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41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87" name="Line 181"/>
          <p:cNvSpPr>
            <a:spLocks noChangeShapeType="1"/>
          </p:cNvSpPr>
          <p:nvPr/>
        </p:nvSpPr>
        <p:spPr bwMode="auto">
          <a:xfrm flipV="1">
            <a:off x="2707130" y="2047032"/>
            <a:ext cx="0" cy="406162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88" name="Line 182"/>
          <p:cNvSpPr>
            <a:spLocks noChangeShapeType="1"/>
          </p:cNvSpPr>
          <p:nvPr/>
        </p:nvSpPr>
        <p:spPr bwMode="auto">
          <a:xfrm flipV="1">
            <a:off x="5365639" y="2047032"/>
            <a:ext cx="0" cy="411522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3" name="Line 197"/>
          <p:cNvSpPr>
            <a:spLocks noChangeShapeType="1"/>
          </p:cNvSpPr>
          <p:nvPr/>
        </p:nvSpPr>
        <p:spPr bwMode="auto">
          <a:xfrm>
            <a:off x="2707130" y="4106744"/>
            <a:ext cx="2654608" cy="1951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4" name="Freeform 198"/>
          <p:cNvSpPr>
            <a:spLocks noEditPoints="1"/>
          </p:cNvSpPr>
          <p:nvPr/>
        </p:nvSpPr>
        <p:spPr bwMode="auto">
          <a:xfrm>
            <a:off x="5515828" y="1970964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696" name="Rectangle 200"/>
          <p:cNvSpPr>
            <a:spLocks noChangeArrowheads="1"/>
          </p:cNvSpPr>
          <p:nvPr/>
        </p:nvSpPr>
        <p:spPr bwMode="auto">
          <a:xfrm>
            <a:off x="6676365" y="1735930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kumimoji="0" lang="el-GR" sz="29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697" name="Rectangle 201"/>
          <p:cNvSpPr>
            <a:spLocks noChangeArrowheads="1"/>
          </p:cNvSpPr>
          <p:nvPr/>
        </p:nvSpPr>
        <p:spPr bwMode="auto">
          <a:xfrm>
            <a:off x="6709522" y="1750560"/>
            <a:ext cx="1063013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00" name="Line 204"/>
          <p:cNvSpPr>
            <a:spLocks noChangeShapeType="1"/>
          </p:cNvSpPr>
          <p:nvPr/>
        </p:nvSpPr>
        <p:spPr bwMode="auto">
          <a:xfrm>
            <a:off x="2681774" y="2080191"/>
            <a:ext cx="2701419" cy="0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701" name="Freeform 205"/>
          <p:cNvSpPr>
            <a:spLocks noEditPoints="1"/>
          </p:cNvSpPr>
          <p:nvPr/>
        </p:nvSpPr>
        <p:spPr bwMode="auto">
          <a:xfrm>
            <a:off x="5452833" y="4017022"/>
            <a:ext cx="875767" cy="228207"/>
          </a:xfrm>
          <a:custGeom>
            <a:avLst/>
            <a:gdLst>
              <a:gd name="T0" fmla="*/ 0 w 449"/>
              <a:gd name="T1" fmla="*/ 47 h 117"/>
              <a:gd name="T2" fmla="*/ 351 w 449"/>
              <a:gd name="T3" fmla="*/ 46 h 117"/>
              <a:gd name="T4" fmla="*/ 352 w 449"/>
              <a:gd name="T5" fmla="*/ 71 h 117"/>
              <a:gd name="T6" fmla="*/ 0 w 449"/>
              <a:gd name="T7" fmla="*/ 72 h 117"/>
              <a:gd name="T8" fmla="*/ 0 w 449"/>
              <a:gd name="T9" fmla="*/ 47 h 117"/>
              <a:gd name="T10" fmla="*/ 332 w 449"/>
              <a:gd name="T11" fmla="*/ 0 h 117"/>
              <a:gd name="T12" fmla="*/ 449 w 449"/>
              <a:gd name="T13" fmla="*/ 58 h 117"/>
              <a:gd name="T14" fmla="*/ 332 w 449"/>
              <a:gd name="T15" fmla="*/ 117 h 117"/>
              <a:gd name="T16" fmla="*/ 332 w 449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9" h="117">
                <a:moveTo>
                  <a:pt x="0" y="47"/>
                </a:moveTo>
                <a:lnTo>
                  <a:pt x="351" y="46"/>
                </a:lnTo>
                <a:lnTo>
                  <a:pt x="352" y="71"/>
                </a:lnTo>
                <a:lnTo>
                  <a:pt x="0" y="72"/>
                </a:lnTo>
                <a:lnTo>
                  <a:pt x="0" y="47"/>
                </a:lnTo>
                <a:close/>
                <a:moveTo>
                  <a:pt x="332" y="0"/>
                </a:moveTo>
                <a:lnTo>
                  <a:pt x="449" y="58"/>
                </a:lnTo>
                <a:lnTo>
                  <a:pt x="332" y="117"/>
                </a:lnTo>
                <a:lnTo>
                  <a:pt x="332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704" name="Rectangle 208"/>
          <p:cNvSpPr>
            <a:spLocks noChangeArrowheads="1"/>
          </p:cNvSpPr>
          <p:nvPr/>
        </p:nvSpPr>
        <p:spPr bwMode="auto">
          <a:xfrm>
            <a:off x="6972838" y="3862933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00"/>
          <p:cNvSpPr>
            <a:spLocks noChangeArrowheads="1"/>
          </p:cNvSpPr>
          <p:nvPr/>
        </p:nvSpPr>
        <p:spPr bwMode="auto">
          <a:xfrm>
            <a:off x="6607121" y="3742978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sz="2900" i="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Freeform 198"/>
          <p:cNvSpPr>
            <a:spLocks noEditPoints="1"/>
          </p:cNvSpPr>
          <p:nvPr/>
        </p:nvSpPr>
        <p:spPr bwMode="auto">
          <a:xfrm rot="10800000">
            <a:off x="3470226" y="185783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34" name="Rectangle 200"/>
          <p:cNvSpPr>
            <a:spLocks noChangeArrowheads="1"/>
          </p:cNvSpPr>
          <p:nvPr/>
        </p:nvSpPr>
        <p:spPr bwMode="auto">
          <a:xfrm>
            <a:off x="3891280" y="1476518"/>
            <a:ext cx="8108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53552" y="1311943"/>
          <a:ext cx="684749" cy="6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7" name="Equation" r:id="rId4" imgW="253800" imgH="228600" progId="Equation.DSMT4">
                  <p:embed/>
                </p:oleObj>
              </mc:Choice>
              <mc:Fallback>
                <p:oleObj name="Equation" r:id="rId4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552" y="1311943"/>
                        <a:ext cx="684749" cy="6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707489" y="1375371"/>
          <a:ext cx="512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8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489" y="1375371"/>
                        <a:ext cx="5127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190780" y="1350457"/>
          <a:ext cx="1301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9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0780" y="1350457"/>
                        <a:ext cx="1301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28017" y="3415357"/>
          <a:ext cx="2397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0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8017" y="3415357"/>
                        <a:ext cx="23971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198"/>
          <p:cNvSpPr>
            <a:spLocks noEditPoints="1"/>
          </p:cNvSpPr>
          <p:nvPr/>
        </p:nvSpPr>
        <p:spPr bwMode="auto">
          <a:xfrm rot="10800000">
            <a:off x="3418010" y="3894142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5" name="Freeform 198"/>
          <p:cNvSpPr>
            <a:spLocks noEditPoints="1"/>
          </p:cNvSpPr>
          <p:nvPr/>
        </p:nvSpPr>
        <p:spPr bwMode="auto">
          <a:xfrm rot="10800000">
            <a:off x="3465381" y="2093971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078877"/>
              </p:ext>
            </p:extLst>
          </p:nvPr>
        </p:nvGraphicFramePr>
        <p:xfrm>
          <a:off x="3103563" y="2197100"/>
          <a:ext cx="2124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1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03563" y="2197100"/>
                        <a:ext cx="21240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040063" y="4224338"/>
          <a:ext cx="21574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2" name="Equation" r:id="rId14" imgW="799920" imgH="228600" progId="Equation.DSMT4">
                  <p:embed/>
                </p:oleObj>
              </mc:Choice>
              <mc:Fallback>
                <p:oleObj name="Equation" r:id="rId14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0063" y="4224338"/>
                        <a:ext cx="2157412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198"/>
          <p:cNvSpPr>
            <a:spLocks noEditPoints="1"/>
          </p:cNvSpPr>
          <p:nvPr/>
        </p:nvSpPr>
        <p:spPr bwMode="auto">
          <a:xfrm rot="10800000">
            <a:off x="3442058" y="4089189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4" name="Arc 43"/>
          <p:cNvSpPr/>
          <p:nvPr/>
        </p:nvSpPr>
        <p:spPr bwMode="auto">
          <a:xfrm>
            <a:off x="3192360" y="5210702"/>
            <a:ext cx="1749663" cy="1617607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4152143" y="5494186"/>
          <a:ext cx="6842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3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52143" y="5494186"/>
                        <a:ext cx="68421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form 198"/>
          <p:cNvSpPr>
            <a:spLocks noEditPoints="1"/>
          </p:cNvSpPr>
          <p:nvPr/>
        </p:nvSpPr>
        <p:spPr bwMode="auto">
          <a:xfrm rot="10800000">
            <a:off x="2044700" y="6283532"/>
            <a:ext cx="320040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800729" y="5707960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4" name="Equation" r:id="rId18" imgW="203040" imgH="228600" progId="Equation.DSMT4">
                  <p:embed/>
                </p:oleObj>
              </mc:Choice>
              <mc:Fallback>
                <p:oleObj name="Equation" r:id="rId18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00729" y="5707960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198955"/>
              </p:ext>
            </p:extLst>
          </p:nvPr>
        </p:nvGraphicFramePr>
        <p:xfrm>
          <a:off x="16625" y="4767475"/>
          <a:ext cx="3778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5" name="Equation" r:id="rId20" imgW="139680" imgH="139680" progId="Equation.DSMT4">
                  <p:embed/>
                </p:oleObj>
              </mc:Choice>
              <mc:Fallback>
                <p:oleObj name="Equation" r:id="rId20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6625" y="4767475"/>
                        <a:ext cx="377825" cy="3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16625" y="1730252"/>
            <a:ext cx="2265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Εναλλακτικά: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  <p:sp>
        <p:nvSpPr>
          <p:cNvPr id="37" name="Arc 36"/>
          <p:cNvSpPr/>
          <p:nvPr/>
        </p:nvSpPr>
        <p:spPr bwMode="auto">
          <a:xfrm>
            <a:off x="-39092" y="4567846"/>
            <a:ext cx="524688" cy="653251"/>
          </a:xfrm>
          <a:prstGeom prst="arc">
            <a:avLst>
              <a:gd name="adj1" fmla="val 13296869"/>
              <a:gd name="adj2" fmla="val 648337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724025" y="2050935"/>
            <a:ext cx="479425" cy="4314468"/>
            <a:chOff x="1724025" y="2050935"/>
            <a:chExt cx="479425" cy="4314468"/>
          </a:xfrm>
        </p:grpSpPr>
        <p:sp>
          <p:nvSpPr>
            <p:cNvPr id="53" name="Line 181"/>
            <p:cNvSpPr>
              <a:spLocks noChangeShapeType="1"/>
            </p:cNvSpPr>
            <p:nvPr/>
          </p:nvSpPr>
          <p:spPr bwMode="auto">
            <a:xfrm flipV="1">
              <a:off x="1979712" y="2050935"/>
              <a:ext cx="0" cy="205581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Line 181"/>
            <p:cNvSpPr>
              <a:spLocks noChangeShapeType="1"/>
            </p:cNvSpPr>
            <p:nvPr/>
          </p:nvSpPr>
          <p:spPr bwMode="auto">
            <a:xfrm flipV="1">
              <a:off x="1979712" y="4106744"/>
              <a:ext cx="0" cy="225865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699303"/>
                </p:ext>
              </p:extLst>
            </p:nvPr>
          </p:nvGraphicFramePr>
          <p:xfrm>
            <a:off x="1724025" y="4848225"/>
            <a:ext cx="479425" cy="615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386" name="Equation" r:id="rId22" imgW="177480" imgH="228600" progId="Equation.DSMT4">
                    <p:embed/>
                  </p:oleObj>
                </mc:Choice>
                <mc:Fallback>
                  <p:oleObj name="Equation" r:id="rId22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724025" y="4848225"/>
                          <a:ext cx="479425" cy="615950"/>
                        </a:xfrm>
                        <a:prstGeom prst="rect">
                          <a:avLst/>
                        </a:prstGeom>
                        <a:solidFill>
                          <a:srgbClr val="F0F0F0"/>
                        </a:solidFill>
                        <a:ln w="222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8269111"/>
                </p:ext>
              </p:extLst>
            </p:nvPr>
          </p:nvGraphicFramePr>
          <p:xfrm>
            <a:off x="1757363" y="2684463"/>
            <a:ext cx="411162" cy="615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387" name="Equation" r:id="rId24" imgW="152280" imgH="228600" progId="Equation.DSMT4">
                    <p:embed/>
                  </p:oleObj>
                </mc:Choice>
                <mc:Fallback>
                  <p:oleObj name="Equation" r:id="rId24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757363" y="2684463"/>
                          <a:ext cx="411162" cy="615950"/>
                        </a:xfrm>
                        <a:prstGeom prst="rect">
                          <a:avLst/>
                        </a:prstGeom>
                        <a:solidFill>
                          <a:srgbClr val="F0F0F0"/>
                        </a:solidFill>
                        <a:ln w="222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350337"/>
              </p:ext>
            </p:extLst>
          </p:nvPr>
        </p:nvGraphicFramePr>
        <p:xfrm>
          <a:off x="102394" y="5326272"/>
          <a:ext cx="89392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8" name="Equation" r:id="rId26" imgW="3314520" imgH="558720" progId="Equation.DSMT4">
                  <p:embed/>
                </p:oleObj>
              </mc:Choice>
              <mc:Fallback>
                <p:oleObj name="Equation" r:id="rId26" imgW="33145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02394" y="5326272"/>
                        <a:ext cx="8939212" cy="15113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699581"/>
              </p:ext>
            </p:extLst>
          </p:nvPr>
        </p:nvGraphicFramePr>
        <p:xfrm>
          <a:off x="573913" y="4664852"/>
          <a:ext cx="21923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9" name="Equation" r:id="rId28" imgW="812520" imgH="253800" progId="Equation.DSMT4">
                  <p:embed/>
                </p:oleObj>
              </mc:Choice>
              <mc:Fallback>
                <p:oleObj name="Equation" r:id="rId28" imgW="812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73913" y="4664852"/>
                        <a:ext cx="2192337" cy="6858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79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87" name="Line 181"/>
          <p:cNvSpPr>
            <a:spLocks noChangeShapeType="1"/>
          </p:cNvSpPr>
          <p:nvPr/>
        </p:nvSpPr>
        <p:spPr bwMode="auto">
          <a:xfrm flipV="1">
            <a:off x="2707130" y="2047032"/>
            <a:ext cx="0" cy="406162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88" name="Line 182"/>
          <p:cNvSpPr>
            <a:spLocks noChangeShapeType="1"/>
          </p:cNvSpPr>
          <p:nvPr/>
        </p:nvSpPr>
        <p:spPr bwMode="auto">
          <a:xfrm flipV="1">
            <a:off x="5365639" y="2047032"/>
            <a:ext cx="0" cy="411522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3" name="Line 197"/>
          <p:cNvSpPr>
            <a:spLocks noChangeShapeType="1"/>
          </p:cNvSpPr>
          <p:nvPr/>
        </p:nvSpPr>
        <p:spPr bwMode="auto">
          <a:xfrm>
            <a:off x="2707130" y="4106744"/>
            <a:ext cx="2654608" cy="1951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4" name="Freeform 198"/>
          <p:cNvSpPr>
            <a:spLocks noEditPoints="1"/>
          </p:cNvSpPr>
          <p:nvPr/>
        </p:nvSpPr>
        <p:spPr bwMode="auto">
          <a:xfrm>
            <a:off x="5515828" y="1970964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696" name="Rectangle 200"/>
          <p:cNvSpPr>
            <a:spLocks noChangeArrowheads="1"/>
          </p:cNvSpPr>
          <p:nvPr/>
        </p:nvSpPr>
        <p:spPr bwMode="auto">
          <a:xfrm>
            <a:off x="6676365" y="1735930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kumimoji="0" lang="el-GR" sz="29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697" name="Rectangle 201"/>
          <p:cNvSpPr>
            <a:spLocks noChangeArrowheads="1"/>
          </p:cNvSpPr>
          <p:nvPr/>
        </p:nvSpPr>
        <p:spPr bwMode="auto">
          <a:xfrm>
            <a:off x="6709522" y="1750560"/>
            <a:ext cx="1063013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00" name="Line 204"/>
          <p:cNvSpPr>
            <a:spLocks noChangeShapeType="1"/>
          </p:cNvSpPr>
          <p:nvPr/>
        </p:nvSpPr>
        <p:spPr bwMode="auto">
          <a:xfrm>
            <a:off x="2681774" y="2080191"/>
            <a:ext cx="2701419" cy="0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701" name="Freeform 205"/>
          <p:cNvSpPr>
            <a:spLocks noEditPoints="1"/>
          </p:cNvSpPr>
          <p:nvPr/>
        </p:nvSpPr>
        <p:spPr bwMode="auto">
          <a:xfrm>
            <a:off x="5452833" y="4017022"/>
            <a:ext cx="875767" cy="228207"/>
          </a:xfrm>
          <a:custGeom>
            <a:avLst/>
            <a:gdLst>
              <a:gd name="T0" fmla="*/ 0 w 449"/>
              <a:gd name="T1" fmla="*/ 47 h 117"/>
              <a:gd name="T2" fmla="*/ 351 w 449"/>
              <a:gd name="T3" fmla="*/ 46 h 117"/>
              <a:gd name="T4" fmla="*/ 352 w 449"/>
              <a:gd name="T5" fmla="*/ 71 h 117"/>
              <a:gd name="T6" fmla="*/ 0 w 449"/>
              <a:gd name="T7" fmla="*/ 72 h 117"/>
              <a:gd name="T8" fmla="*/ 0 w 449"/>
              <a:gd name="T9" fmla="*/ 47 h 117"/>
              <a:gd name="T10" fmla="*/ 332 w 449"/>
              <a:gd name="T11" fmla="*/ 0 h 117"/>
              <a:gd name="T12" fmla="*/ 449 w 449"/>
              <a:gd name="T13" fmla="*/ 58 h 117"/>
              <a:gd name="T14" fmla="*/ 332 w 449"/>
              <a:gd name="T15" fmla="*/ 117 h 117"/>
              <a:gd name="T16" fmla="*/ 332 w 449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9" h="117">
                <a:moveTo>
                  <a:pt x="0" y="47"/>
                </a:moveTo>
                <a:lnTo>
                  <a:pt x="351" y="46"/>
                </a:lnTo>
                <a:lnTo>
                  <a:pt x="352" y="71"/>
                </a:lnTo>
                <a:lnTo>
                  <a:pt x="0" y="72"/>
                </a:lnTo>
                <a:lnTo>
                  <a:pt x="0" y="47"/>
                </a:lnTo>
                <a:close/>
                <a:moveTo>
                  <a:pt x="332" y="0"/>
                </a:moveTo>
                <a:lnTo>
                  <a:pt x="449" y="58"/>
                </a:lnTo>
                <a:lnTo>
                  <a:pt x="332" y="117"/>
                </a:lnTo>
                <a:lnTo>
                  <a:pt x="332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704" name="Rectangle 208"/>
          <p:cNvSpPr>
            <a:spLocks noChangeArrowheads="1"/>
          </p:cNvSpPr>
          <p:nvPr/>
        </p:nvSpPr>
        <p:spPr bwMode="auto">
          <a:xfrm>
            <a:off x="6972838" y="3862933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00"/>
          <p:cNvSpPr>
            <a:spLocks noChangeArrowheads="1"/>
          </p:cNvSpPr>
          <p:nvPr/>
        </p:nvSpPr>
        <p:spPr bwMode="auto">
          <a:xfrm>
            <a:off x="6607121" y="3742978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sz="2900" i="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Freeform 198"/>
          <p:cNvSpPr>
            <a:spLocks noEditPoints="1"/>
          </p:cNvSpPr>
          <p:nvPr/>
        </p:nvSpPr>
        <p:spPr bwMode="auto">
          <a:xfrm rot="10800000">
            <a:off x="3470226" y="185783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34" name="Rectangle 200"/>
          <p:cNvSpPr>
            <a:spLocks noChangeArrowheads="1"/>
          </p:cNvSpPr>
          <p:nvPr/>
        </p:nvSpPr>
        <p:spPr bwMode="auto">
          <a:xfrm>
            <a:off x="3891280" y="1476518"/>
            <a:ext cx="8108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53552" y="1311943"/>
          <a:ext cx="684749" cy="6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8" name="Equation" r:id="rId4" imgW="253800" imgH="228600" progId="Equation.DSMT4">
                  <p:embed/>
                </p:oleObj>
              </mc:Choice>
              <mc:Fallback>
                <p:oleObj name="Equation" r:id="rId4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552" y="1311943"/>
                        <a:ext cx="684749" cy="6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707489" y="1375371"/>
          <a:ext cx="512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9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489" y="1375371"/>
                        <a:ext cx="5127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190780" y="1350457"/>
          <a:ext cx="1301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0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0780" y="1350457"/>
                        <a:ext cx="1301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28017" y="3415357"/>
          <a:ext cx="2397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1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8017" y="3415357"/>
                        <a:ext cx="23971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198"/>
          <p:cNvSpPr>
            <a:spLocks noEditPoints="1"/>
          </p:cNvSpPr>
          <p:nvPr/>
        </p:nvSpPr>
        <p:spPr bwMode="auto">
          <a:xfrm rot="10800000">
            <a:off x="3418010" y="3894142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5" name="Freeform 198"/>
          <p:cNvSpPr>
            <a:spLocks noEditPoints="1"/>
          </p:cNvSpPr>
          <p:nvPr/>
        </p:nvSpPr>
        <p:spPr bwMode="auto">
          <a:xfrm rot="10800000">
            <a:off x="3465381" y="2093971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071708"/>
              </p:ext>
            </p:extLst>
          </p:nvPr>
        </p:nvGraphicFramePr>
        <p:xfrm>
          <a:off x="3103563" y="2197100"/>
          <a:ext cx="2124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2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03563" y="2197100"/>
                        <a:ext cx="21240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040063" y="4224338"/>
          <a:ext cx="21574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3" name="Equation" r:id="rId14" imgW="799920" imgH="228600" progId="Equation.DSMT4">
                  <p:embed/>
                </p:oleObj>
              </mc:Choice>
              <mc:Fallback>
                <p:oleObj name="Equation" r:id="rId14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0063" y="4224338"/>
                        <a:ext cx="2157412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198"/>
          <p:cNvSpPr>
            <a:spLocks noEditPoints="1"/>
          </p:cNvSpPr>
          <p:nvPr/>
        </p:nvSpPr>
        <p:spPr bwMode="auto">
          <a:xfrm rot="10800000">
            <a:off x="3442058" y="4089189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4" name="Arc 43"/>
          <p:cNvSpPr/>
          <p:nvPr/>
        </p:nvSpPr>
        <p:spPr bwMode="auto">
          <a:xfrm>
            <a:off x="3192360" y="5210702"/>
            <a:ext cx="1749663" cy="1617607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4152143" y="5494186"/>
          <a:ext cx="6842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4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52143" y="5494186"/>
                        <a:ext cx="68421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form 198"/>
          <p:cNvSpPr>
            <a:spLocks noEditPoints="1"/>
          </p:cNvSpPr>
          <p:nvPr/>
        </p:nvSpPr>
        <p:spPr bwMode="auto">
          <a:xfrm rot="10800000">
            <a:off x="2044700" y="6283532"/>
            <a:ext cx="320040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800729" y="5707960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5" name="Equation" r:id="rId18" imgW="203040" imgH="228600" progId="Equation.DSMT4">
                  <p:embed/>
                </p:oleObj>
              </mc:Choice>
              <mc:Fallback>
                <p:oleObj name="Equation" r:id="rId18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00729" y="5707960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-24581" y="4859835"/>
          <a:ext cx="3778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6" name="Equation" r:id="rId20" imgW="139680" imgH="139680" progId="Equation.DSMT4">
                  <p:embed/>
                </p:oleObj>
              </mc:Choice>
              <mc:Fallback>
                <p:oleObj name="Equation" r:id="rId20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-24581" y="4859835"/>
                        <a:ext cx="377825" cy="3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16625" y="1730252"/>
            <a:ext cx="22651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χρήση της εξίσωσης κίνησης προκύπτει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  <p:sp>
        <p:nvSpPr>
          <p:cNvPr id="37" name="Arc 36"/>
          <p:cNvSpPr/>
          <p:nvPr/>
        </p:nvSpPr>
        <p:spPr bwMode="auto">
          <a:xfrm>
            <a:off x="-84288" y="4769849"/>
            <a:ext cx="524688" cy="653251"/>
          </a:xfrm>
          <a:prstGeom prst="arc">
            <a:avLst>
              <a:gd name="adj1" fmla="val 13296869"/>
              <a:gd name="adj2" fmla="val 648337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724025" y="2050935"/>
            <a:ext cx="479425" cy="4314468"/>
            <a:chOff x="1724025" y="2050935"/>
            <a:chExt cx="479425" cy="4314468"/>
          </a:xfrm>
        </p:grpSpPr>
        <p:sp>
          <p:nvSpPr>
            <p:cNvPr id="53" name="Line 181"/>
            <p:cNvSpPr>
              <a:spLocks noChangeShapeType="1"/>
            </p:cNvSpPr>
            <p:nvPr/>
          </p:nvSpPr>
          <p:spPr bwMode="auto">
            <a:xfrm flipV="1">
              <a:off x="1979712" y="2050935"/>
              <a:ext cx="0" cy="205581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Line 181"/>
            <p:cNvSpPr>
              <a:spLocks noChangeShapeType="1"/>
            </p:cNvSpPr>
            <p:nvPr/>
          </p:nvSpPr>
          <p:spPr bwMode="auto">
            <a:xfrm flipV="1">
              <a:off x="1979712" y="4106744"/>
              <a:ext cx="0" cy="225865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aphicFrame>
          <p:nvGraphicFramePr>
            <p:cNvPr id="55" name="Object 54"/>
            <p:cNvGraphicFramePr>
              <a:graphicFrameLocks noChangeAspect="1"/>
            </p:cNvGraphicFramePr>
            <p:nvPr/>
          </p:nvGraphicFramePr>
          <p:xfrm>
            <a:off x="1724025" y="4848225"/>
            <a:ext cx="479425" cy="615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97" name="Equation" r:id="rId22" imgW="177480" imgH="228600" progId="Equation.DSMT4">
                    <p:embed/>
                  </p:oleObj>
                </mc:Choice>
                <mc:Fallback>
                  <p:oleObj name="Equation" r:id="rId22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724025" y="4848225"/>
                          <a:ext cx="479425" cy="615950"/>
                        </a:xfrm>
                        <a:prstGeom prst="rect">
                          <a:avLst/>
                        </a:prstGeom>
                        <a:solidFill>
                          <a:srgbClr val="F0F0F0"/>
                        </a:solidFill>
                        <a:ln w="222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/>
          </p:nvGraphicFramePr>
          <p:xfrm>
            <a:off x="1757363" y="2684463"/>
            <a:ext cx="411162" cy="615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98" name="Equation" r:id="rId24" imgW="152280" imgH="228600" progId="Equation.DSMT4">
                    <p:embed/>
                  </p:oleObj>
                </mc:Choice>
                <mc:Fallback>
                  <p:oleObj name="Equation" r:id="rId24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757363" y="2684463"/>
                          <a:ext cx="411162" cy="615950"/>
                        </a:xfrm>
                        <a:prstGeom prst="rect">
                          <a:avLst/>
                        </a:prstGeom>
                        <a:solidFill>
                          <a:srgbClr val="F0F0F0"/>
                        </a:solidFill>
                        <a:ln w="222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046748"/>
              </p:ext>
            </p:extLst>
          </p:nvPr>
        </p:nvGraphicFramePr>
        <p:xfrm>
          <a:off x="1771509" y="4134207"/>
          <a:ext cx="5240337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9" name="Equation" r:id="rId26" imgW="1942920" imgH="507960" progId="Equation.DSMT4">
                  <p:embed/>
                </p:oleObj>
              </mc:Choice>
              <mc:Fallback>
                <p:oleObj name="Equation" r:id="rId26" imgW="1942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771509" y="4134207"/>
                        <a:ext cx="5240337" cy="1373187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13394"/>
              </p:ext>
            </p:extLst>
          </p:nvPr>
        </p:nvGraphicFramePr>
        <p:xfrm>
          <a:off x="4090988" y="2682875"/>
          <a:ext cx="5137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0" name="Equation" r:id="rId28" imgW="1904760" imgH="253800" progId="Equation.DSMT4">
                  <p:embed/>
                </p:oleObj>
              </mc:Choice>
              <mc:Fallback>
                <p:oleObj name="Equation" r:id="rId28" imgW="1904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090988" y="2682875"/>
                        <a:ext cx="5137150" cy="6858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99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Text Box 3"/>
          <p:cNvSpPr txBox="1">
            <a:spLocks noChangeArrowheads="1"/>
          </p:cNvSpPr>
          <p:nvPr/>
        </p:nvSpPr>
        <p:spPr bwMode="auto">
          <a:xfrm>
            <a:off x="-34925" y="3690938"/>
            <a:ext cx="91440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>
              <a:spcBef>
                <a:spcPct val="50000"/>
              </a:spcBef>
              <a:tabLst>
                <a:tab pos="177800" algn="l"/>
              </a:tabLst>
            </a:pPr>
            <a:r>
              <a:rPr lang="el-GR" b="1" i="0"/>
              <a:t>2ος Τρόπος</a:t>
            </a:r>
            <a:r>
              <a:rPr lang="el-GR"/>
              <a:t>: Γνωρίζοντας τις ιδιομορφικές μετακινήσεις </a:t>
            </a:r>
            <a:r>
              <a:rPr lang="en-US" sz="2000" b="1" i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i="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/>
              <a:t>, η συμμετοχή της n-οστής ιδιομορφής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000"/>
              <a:t> </a:t>
            </a:r>
            <a:r>
              <a:rPr lang="el-GR"/>
              <a:t>σε κάποιο εντατικό μέγεθος στοιχείου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q(t)</a:t>
            </a:r>
            <a:r>
              <a:rPr lang="en-US" sz="2000"/>
              <a:t> </a:t>
            </a:r>
            <a:r>
              <a:rPr lang="el-GR"/>
              <a:t>προσδιορίζεται από στατική ανάλυση της κατασκευής υποβαλλόμενης στις ελαστικές δυνάμεις                                ενώ το εντατικό μέγεθος του στοιχείου προκύπτει από τη συνεισφορά όλων των ιδιομορφών</a:t>
            </a:r>
            <a:r>
              <a:rPr lang="el-GR" i="0"/>
              <a:t>. Ισχύει </a:t>
            </a:r>
            <a:r>
              <a:rPr lang="el-GR"/>
              <a:t>   </a:t>
            </a:r>
          </a:p>
        </p:txBody>
      </p:sp>
      <p:sp>
        <p:nvSpPr>
          <p:cNvPr id="9247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9248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l-GR" sz="2800"/>
              <a:t>Μέθοδος Επαλληλίας των Ιδιομορφών</a:t>
            </a:r>
          </a:p>
        </p:txBody>
      </p:sp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179388" y="3068638"/>
          <a:ext cx="1528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0" name="Equation" r:id="rId4" imgW="1524000" imgH="723900" progId="Equation.DSMT4">
                  <p:embed/>
                </p:oleObj>
              </mc:Choice>
              <mc:Fallback>
                <p:oleObj name="Equation" r:id="rId4" imgW="1524000" imgH="723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068638"/>
                        <a:ext cx="15287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9" name="Text Box 3"/>
          <p:cNvSpPr txBox="1">
            <a:spLocks noChangeArrowheads="1"/>
          </p:cNvSpPr>
          <p:nvPr/>
        </p:nvSpPr>
        <p:spPr bwMode="auto">
          <a:xfrm>
            <a:off x="-107950" y="1125538"/>
            <a:ext cx="633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/>
              <a:t>Υπολογισμός εντατικών μεγεθών</a:t>
            </a:r>
            <a:endParaRPr lang="el-GR" sz="2000" baseline="-25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6819900" y="4292600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1" name="Equation" r:id="rId6" imgW="1752600" imgH="406400" progId="Equation.DSMT4">
                  <p:embed/>
                </p:oleObj>
              </mc:Choice>
              <mc:Fallback>
                <p:oleObj name="Equation" r:id="rId6" imgW="17526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4292600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182563" y="2708275"/>
          <a:ext cx="86375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" name="Equation" r:id="rId8" imgW="8610600" imgH="342900" progId="Equation.DSMT4">
                  <p:embed/>
                </p:oleObj>
              </mc:Choice>
              <mc:Fallback>
                <p:oleObj name="Equation" r:id="rId8" imgW="86106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2708275"/>
                        <a:ext cx="863758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2270125" y="4868863"/>
          <a:ext cx="424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3" name="Equation" r:id="rId10" imgW="4241800" imgH="431800" progId="Equation.DSMT4">
                  <p:embed/>
                </p:oleObj>
              </mc:Choice>
              <mc:Fallback>
                <p:oleObj name="Equation" r:id="rId10" imgW="4241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868863"/>
                        <a:ext cx="4241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179388" y="5356225"/>
          <a:ext cx="76057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" name="Equation" r:id="rId12" imgW="7581900" imgH="736600" progId="Equation.DSMT4">
                  <p:embed/>
                </p:oleObj>
              </mc:Choice>
              <mc:Fallback>
                <p:oleObj name="Equation" r:id="rId12" imgW="75819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356225"/>
                        <a:ext cx="760571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163513" y="6021388"/>
          <a:ext cx="1528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5" name="Equation" r:id="rId14" imgW="1524000" imgH="723900" progId="Equation.DSMT4">
                  <p:embed/>
                </p:oleObj>
              </mc:Choice>
              <mc:Fallback>
                <p:oleObj name="Equation" r:id="rId14" imgW="1524000" imgH="723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6021388"/>
                        <a:ext cx="15287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0" name="Text Box 3"/>
          <p:cNvSpPr txBox="1">
            <a:spLocks noChangeArrowheads="1"/>
          </p:cNvSpPr>
          <p:nvPr/>
        </p:nvSpPr>
        <p:spPr bwMode="auto">
          <a:xfrm>
            <a:off x="-36513" y="1457325"/>
            <a:ext cx="9144001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>
              <a:spcBef>
                <a:spcPct val="50000"/>
              </a:spcBef>
              <a:tabLst>
                <a:tab pos="177800" algn="l"/>
              </a:tabLst>
            </a:pPr>
            <a:r>
              <a:rPr lang="el-GR" b="1" i="0"/>
              <a:t>1ος Τρόπος</a:t>
            </a:r>
            <a:r>
              <a:rPr lang="el-GR"/>
              <a:t>: Η συμμετοχή της </a:t>
            </a:r>
            <a:r>
              <a:rPr lang="en-US"/>
              <a:t>n-</a:t>
            </a:r>
            <a:r>
              <a:rPr lang="el-GR"/>
              <a:t>οστής ιδιομορφής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000"/>
              <a:t> </a:t>
            </a:r>
            <a:r>
              <a:rPr lang="el-GR"/>
              <a:t>σε κάποιο εντατικό μέγεθος στοιχείου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q(t)</a:t>
            </a:r>
            <a:r>
              <a:rPr lang="en-US" sz="2000"/>
              <a:t> </a:t>
            </a:r>
            <a:r>
              <a:rPr lang="el-GR"/>
              <a:t>προσδιορίζεται από τις ιδιομορφικές μετακινήσεις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l-GR"/>
              <a:t>χρησιμοποιώντας τις ιδιότητες δυσκαμψίας του στοιχείου, ενώ το εντατικό μέγεθος του στοιχείου προκύπτει από τη συνεισφορά όλων των ιδιομορφών</a:t>
            </a:r>
            <a:r>
              <a:rPr lang="el-GR" i="0"/>
              <a:t>.</a:t>
            </a:r>
            <a:r>
              <a:rPr lang="el-GR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631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Text Box 3"/>
          <p:cNvSpPr txBox="1">
            <a:spLocks noChangeArrowheads="1"/>
          </p:cNvSpPr>
          <p:nvPr/>
        </p:nvSpPr>
        <p:spPr bwMode="auto">
          <a:xfrm>
            <a:off x="-34925" y="3690938"/>
            <a:ext cx="91440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>
              <a:spcBef>
                <a:spcPct val="50000"/>
              </a:spcBef>
              <a:tabLst>
                <a:tab pos="177800" algn="l"/>
              </a:tabLst>
            </a:pPr>
            <a:r>
              <a:rPr lang="el-GR" b="1" i="0"/>
              <a:t>2ος Τρόπος</a:t>
            </a:r>
            <a:r>
              <a:rPr lang="el-GR"/>
              <a:t>: Γνωρίζοντας τις ιδιομορφικές μετακινήσεις </a:t>
            </a:r>
            <a:r>
              <a:rPr lang="en-US" sz="2000" b="1" i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i="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/>
              <a:t>, η συμμετοχή της n-οστής ιδιομορφής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000"/>
              <a:t> </a:t>
            </a:r>
            <a:r>
              <a:rPr lang="el-GR"/>
              <a:t>σε κάποιο εντατικό μέγεθος στοιχείου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q(t)</a:t>
            </a:r>
            <a:r>
              <a:rPr lang="en-US" sz="2000"/>
              <a:t> </a:t>
            </a:r>
            <a:r>
              <a:rPr lang="el-GR"/>
              <a:t>προσδιορίζεται από στατική ανάλυση της κατασκευής υποβαλλόμενης στις ελαστικές δυνάμεις                                ενώ το εντατικό μέγεθος του στοιχείου προκύπτει από τη συνεισφορά όλων των ιδιομορφών</a:t>
            </a:r>
            <a:r>
              <a:rPr lang="el-GR" i="0"/>
              <a:t>. Ισχύει </a:t>
            </a:r>
            <a:r>
              <a:rPr lang="el-GR"/>
              <a:t>   </a:t>
            </a:r>
          </a:p>
        </p:txBody>
      </p:sp>
      <p:sp>
        <p:nvSpPr>
          <p:cNvPr id="9247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9248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l-GR" sz="2800" dirty="0"/>
              <a:t>Μέθοδος Επαλληλίας των </a:t>
            </a:r>
            <a:r>
              <a:rPr lang="el-GR" sz="2800" dirty="0" err="1"/>
              <a:t>Ιδιομορφών</a:t>
            </a:r>
            <a:endParaRPr lang="el-GR" sz="2800" dirty="0"/>
          </a:p>
        </p:txBody>
      </p:sp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179388" y="3068638"/>
          <a:ext cx="1528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" name="Equation" r:id="rId4" imgW="1524000" imgH="723900" progId="Equation.DSMT4">
                  <p:embed/>
                </p:oleObj>
              </mc:Choice>
              <mc:Fallback>
                <p:oleObj name="Equation" r:id="rId4" imgW="1524000" imgH="7239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068638"/>
                        <a:ext cx="15287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9" name="Text Box 3"/>
          <p:cNvSpPr txBox="1">
            <a:spLocks noChangeArrowheads="1"/>
          </p:cNvSpPr>
          <p:nvPr/>
        </p:nvSpPr>
        <p:spPr bwMode="auto">
          <a:xfrm>
            <a:off x="-107950" y="1125538"/>
            <a:ext cx="633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/>
              <a:t>Υπολογισμός εντατικών μεγεθών</a:t>
            </a:r>
            <a:endParaRPr lang="el-GR" sz="2000" baseline="-25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6819900" y="4292600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" name="Equation" r:id="rId6" imgW="1752600" imgH="406400" progId="Equation.DSMT4">
                  <p:embed/>
                </p:oleObj>
              </mc:Choice>
              <mc:Fallback>
                <p:oleObj name="Equation" r:id="rId6" imgW="1752600" imgH="4064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4292600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182563" y="2708275"/>
          <a:ext cx="86375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4" name="Equation" r:id="rId8" imgW="8610600" imgH="342900" progId="Equation.DSMT4">
                  <p:embed/>
                </p:oleObj>
              </mc:Choice>
              <mc:Fallback>
                <p:oleObj name="Equation" r:id="rId8" imgW="8610600" imgH="3429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2708275"/>
                        <a:ext cx="863758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2270125" y="4868863"/>
          <a:ext cx="424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5" name="Equation" r:id="rId10" imgW="4241800" imgH="431800" progId="Equation.DSMT4">
                  <p:embed/>
                </p:oleObj>
              </mc:Choice>
              <mc:Fallback>
                <p:oleObj name="Equation" r:id="rId10" imgW="4241800" imgH="4318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868863"/>
                        <a:ext cx="4241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179388" y="5356225"/>
          <a:ext cx="76057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6" name="Equation" r:id="rId12" imgW="7581900" imgH="736600" progId="Equation.DSMT4">
                  <p:embed/>
                </p:oleObj>
              </mc:Choice>
              <mc:Fallback>
                <p:oleObj name="Equation" r:id="rId12" imgW="7581900" imgH="736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356225"/>
                        <a:ext cx="760571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163513" y="6021388"/>
          <a:ext cx="1528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7" name="Equation" r:id="rId14" imgW="1524000" imgH="723900" progId="Equation.DSMT4">
                  <p:embed/>
                </p:oleObj>
              </mc:Choice>
              <mc:Fallback>
                <p:oleObj name="Equation" r:id="rId14" imgW="1524000" imgH="7239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6021388"/>
                        <a:ext cx="15287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0" name="Text Box 3"/>
          <p:cNvSpPr txBox="1">
            <a:spLocks noChangeArrowheads="1"/>
          </p:cNvSpPr>
          <p:nvPr/>
        </p:nvSpPr>
        <p:spPr bwMode="auto">
          <a:xfrm>
            <a:off x="-36513" y="1457325"/>
            <a:ext cx="9144001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>
              <a:spcBef>
                <a:spcPct val="50000"/>
              </a:spcBef>
              <a:tabLst>
                <a:tab pos="177800" algn="l"/>
              </a:tabLst>
            </a:pPr>
            <a:r>
              <a:rPr lang="el-GR" b="1" i="0"/>
              <a:t>1ος Τρόπος</a:t>
            </a:r>
            <a:r>
              <a:rPr lang="el-GR"/>
              <a:t>: Η συμμετοχή της </a:t>
            </a:r>
            <a:r>
              <a:rPr lang="en-US"/>
              <a:t>n-</a:t>
            </a:r>
            <a:r>
              <a:rPr lang="el-GR"/>
              <a:t>οστής ιδιομορφής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000"/>
              <a:t> </a:t>
            </a:r>
            <a:r>
              <a:rPr lang="el-GR"/>
              <a:t>σε κάποιο εντατικό μέγεθος στοιχείου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q(t)</a:t>
            </a:r>
            <a:r>
              <a:rPr lang="en-US" sz="2000"/>
              <a:t> </a:t>
            </a:r>
            <a:r>
              <a:rPr lang="el-GR"/>
              <a:t>προσδιορίζεται από τις ιδιομορφικές μετακινήσεις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l-GR"/>
              <a:t>χρησιμοποιώντας τις ιδιότητες δυσκαμψίας του στοιχείου, ενώ το εντατικό μέγεθος του στοιχείου προκύπτει από τη συνεισφορά όλων των ιδιομορφών</a:t>
            </a:r>
            <a:r>
              <a:rPr lang="el-GR" i="0"/>
              <a:t>.</a:t>
            </a:r>
            <a:r>
              <a:rPr lang="el-GR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" name="AutoShape 178"/>
          <p:cNvSpPr>
            <a:spLocks noChangeAspect="1" noChangeArrowheads="1" noTextEdit="1"/>
          </p:cNvSpPr>
          <p:nvPr/>
        </p:nvSpPr>
        <p:spPr bwMode="auto">
          <a:xfrm>
            <a:off x="2109788" y="1628775"/>
            <a:ext cx="64976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2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722" name="Group 23721"/>
          <p:cNvGrpSpPr>
            <a:grpSpLocks noChangeAspect="1"/>
          </p:cNvGrpSpPr>
          <p:nvPr/>
        </p:nvGrpSpPr>
        <p:grpSpPr>
          <a:xfrm>
            <a:off x="2184400" y="1735931"/>
            <a:ext cx="6512664" cy="4789413"/>
            <a:chOff x="2184400" y="1735931"/>
            <a:chExt cx="5300662" cy="3898107"/>
          </a:xfrm>
        </p:grpSpPr>
        <p:sp>
          <p:nvSpPr>
            <p:cNvPr id="23687" name="Line 181"/>
            <p:cNvSpPr>
              <a:spLocks noChangeShapeType="1"/>
            </p:cNvSpPr>
            <p:nvPr/>
          </p:nvSpPr>
          <p:spPr bwMode="auto">
            <a:xfrm flipV="1">
              <a:off x="2609850" y="1989138"/>
              <a:ext cx="0" cy="351155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688" name="Line 182"/>
            <p:cNvSpPr>
              <a:spLocks noChangeShapeType="1"/>
            </p:cNvSpPr>
            <p:nvPr/>
          </p:nvSpPr>
          <p:spPr bwMode="auto">
            <a:xfrm flipV="1">
              <a:off x="4773613" y="1989138"/>
              <a:ext cx="0" cy="350837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689" name="Line 183"/>
            <p:cNvSpPr>
              <a:spLocks noChangeShapeType="1"/>
            </p:cNvSpPr>
            <p:nvPr/>
          </p:nvSpPr>
          <p:spPr bwMode="auto">
            <a:xfrm flipH="1">
              <a:off x="2184400" y="5499100"/>
              <a:ext cx="877887" cy="158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23690" name="Group 189"/>
            <p:cNvGrpSpPr>
              <a:grpSpLocks/>
            </p:cNvGrpSpPr>
            <p:nvPr/>
          </p:nvGrpSpPr>
          <p:grpSpPr bwMode="auto">
            <a:xfrm>
              <a:off x="2198688" y="5497513"/>
              <a:ext cx="900112" cy="136525"/>
              <a:chOff x="1385" y="3463"/>
              <a:chExt cx="567" cy="86"/>
            </a:xfrm>
          </p:grpSpPr>
          <p:sp>
            <p:nvSpPr>
              <p:cNvPr id="23716" name="Line 184"/>
              <p:cNvSpPr>
                <a:spLocks noChangeShapeType="1"/>
              </p:cNvSpPr>
              <p:nvPr/>
            </p:nvSpPr>
            <p:spPr bwMode="auto">
              <a:xfrm flipH="1" flipV="1">
                <a:off x="1385" y="3467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7" name="Line 185"/>
              <p:cNvSpPr>
                <a:spLocks noChangeShapeType="1"/>
              </p:cNvSpPr>
              <p:nvPr/>
            </p:nvSpPr>
            <p:spPr bwMode="auto">
              <a:xfrm flipH="1" flipV="1">
                <a:off x="1488" y="3463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8" name="Line 186"/>
              <p:cNvSpPr>
                <a:spLocks noChangeShapeType="1"/>
              </p:cNvSpPr>
              <p:nvPr/>
            </p:nvSpPr>
            <p:spPr bwMode="auto">
              <a:xfrm flipH="1" flipV="1">
                <a:off x="1597" y="3467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9" name="Line 187"/>
              <p:cNvSpPr>
                <a:spLocks noChangeShapeType="1"/>
              </p:cNvSpPr>
              <p:nvPr/>
            </p:nvSpPr>
            <p:spPr bwMode="auto">
              <a:xfrm flipH="1" flipV="1">
                <a:off x="1708" y="3466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20" name="Line 188"/>
              <p:cNvSpPr>
                <a:spLocks noChangeShapeType="1"/>
              </p:cNvSpPr>
              <p:nvPr/>
            </p:nvSpPr>
            <p:spPr bwMode="auto">
              <a:xfrm flipH="1" flipV="1">
                <a:off x="1814" y="3467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23691" name="Line 190"/>
            <p:cNvSpPr>
              <a:spLocks noChangeShapeType="1"/>
            </p:cNvSpPr>
            <p:nvPr/>
          </p:nvSpPr>
          <p:spPr bwMode="auto">
            <a:xfrm flipH="1">
              <a:off x="4321175" y="5499100"/>
              <a:ext cx="879475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23692" name="Group 196"/>
            <p:cNvGrpSpPr>
              <a:grpSpLocks/>
            </p:cNvGrpSpPr>
            <p:nvPr/>
          </p:nvGrpSpPr>
          <p:grpSpPr bwMode="auto">
            <a:xfrm>
              <a:off x="4324350" y="5497513"/>
              <a:ext cx="909637" cy="134938"/>
              <a:chOff x="2724" y="3463"/>
              <a:chExt cx="573" cy="85"/>
            </a:xfrm>
          </p:grpSpPr>
          <p:sp>
            <p:nvSpPr>
              <p:cNvPr id="23711" name="Line 191"/>
              <p:cNvSpPr>
                <a:spLocks noChangeShapeType="1"/>
              </p:cNvSpPr>
              <p:nvPr/>
            </p:nvSpPr>
            <p:spPr bwMode="auto">
              <a:xfrm flipH="1" flipV="1">
                <a:off x="2724" y="3466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2" name="Line 192"/>
              <p:cNvSpPr>
                <a:spLocks noChangeShapeType="1"/>
              </p:cNvSpPr>
              <p:nvPr/>
            </p:nvSpPr>
            <p:spPr bwMode="auto">
              <a:xfrm flipH="1" flipV="1">
                <a:off x="2824" y="3466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3" name="Line 193"/>
              <p:cNvSpPr>
                <a:spLocks noChangeShapeType="1"/>
              </p:cNvSpPr>
              <p:nvPr/>
            </p:nvSpPr>
            <p:spPr bwMode="auto">
              <a:xfrm flipH="1" flipV="1">
                <a:off x="2930" y="3463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4" name="Line 194"/>
              <p:cNvSpPr>
                <a:spLocks noChangeShapeType="1"/>
              </p:cNvSpPr>
              <p:nvPr/>
            </p:nvSpPr>
            <p:spPr bwMode="auto">
              <a:xfrm flipH="1" flipV="1">
                <a:off x="3048" y="3464"/>
                <a:ext cx="139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5" name="Line 195"/>
              <p:cNvSpPr>
                <a:spLocks noChangeShapeType="1"/>
              </p:cNvSpPr>
              <p:nvPr/>
            </p:nvSpPr>
            <p:spPr bwMode="auto">
              <a:xfrm flipH="1" flipV="1">
                <a:off x="3158" y="3463"/>
                <a:ext cx="139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23693" name="Line 197"/>
            <p:cNvSpPr>
              <a:spLocks noChangeShapeType="1"/>
            </p:cNvSpPr>
            <p:nvPr/>
          </p:nvSpPr>
          <p:spPr bwMode="auto">
            <a:xfrm>
              <a:off x="2609850" y="3665538"/>
              <a:ext cx="2160587" cy="1588"/>
            </a:xfrm>
            <a:prstGeom prst="line">
              <a:avLst/>
            </a:prstGeom>
            <a:noFill/>
            <a:ln w="2159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694" name="Freeform 198"/>
            <p:cNvSpPr>
              <a:spLocks noEditPoints="1"/>
            </p:cNvSpPr>
            <p:nvPr/>
          </p:nvSpPr>
          <p:spPr bwMode="auto">
            <a:xfrm>
              <a:off x="4895852" y="1927225"/>
              <a:ext cx="782637" cy="184150"/>
            </a:xfrm>
            <a:custGeom>
              <a:avLst/>
              <a:gdLst>
                <a:gd name="T0" fmla="*/ 0 w 493"/>
                <a:gd name="T1" fmla="*/ 47 h 116"/>
                <a:gd name="T2" fmla="*/ 395 w 493"/>
                <a:gd name="T3" fmla="*/ 46 h 116"/>
                <a:gd name="T4" fmla="*/ 396 w 493"/>
                <a:gd name="T5" fmla="*/ 70 h 116"/>
                <a:gd name="T6" fmla="*/ 0 w 493"/>
                <a:gd name="T7" fmla="*/ 71 h 116"/>
                <a:gd name="T8" fmla="*/ 0 w 493"/>
                <a:gd name="T9" fmla="*/ 47 h 116"/>
                <a:gd name="T10" fmla="*/ 376 w 493"/>
                <a:gd name="T11" fmla="*/ 0 h 116"/>
                <a:gd name="T12" fmla="*/ 493 w 493"/>
                <a:gd name="T13" fmla="*/ 58 h 116"/>
                <a:gd name="T14" fmla="*/ 376 w 493"/>
                <a:gd name="T15" fmla="*/ 116 h 116"/>
                <a:gd name="T16" fmla="*/ 376 w 493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116">
                  <a:moveTo>
                    <a:pt x="0" y="47"/>
                  </a:moveTo>
                  <a:lnTo>
                    <a:pt x="395" y="46"/>
                  </a:lnTo>
                  <a:lnTo>
                    <a:pt x="396" y="70"/>
                  </a:lnTo>
                  <a:lnTo>
                    <a:pt x="0" y="71"/>
                  </a:lnTo>
                  <a:lnTo>
                    <a:pt x="0" y="47"/>
                  </a:lnTo>
                  <a:close/>
                  <a:moveTo>
                    <a:pt x="376" y="0"/>
                  </a:moveTo>
                  <a:lnTo>
                    <a:pt x="493" y="58"/>
                  </a:lnTo>
                  <a:lnTo>
                    <a:pt x="376" y="116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FF0000"/>
            </a:solidFill>
            <a:ln w="317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solidFill>
                  <a:srgbClr val="FF0000"/>
                </a:solidFill>
              </a:endParaRPr>
            </a:p>
          </p:txBody>
        </p:sp>
        <p:sp>
          <p:nvSpPr>
            <p:cNvPr id="23696" name="Rectangle 200"/>
            <p:cNvSpPr>
              <a:spLocks noChangeArrowheads="1"/>
            </p:cNvSpPr>
            <p:nvPr/>
          </p:nvSpPr>
          <p:spPr bwMode="auto">
            <a:xfrm>
              <a:off x="5840414" y="1735931"/>
              <a:ext cx="658812" cy="446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p</a:t>
              </a:r>
              <a:r>
                <a:rPr kumimoji="0" lang="el-GR" sz="29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(t)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23697" name="Rectangle 201"/>
            <p:cNvSpPr>
              <a:spLocks noChangeArrowheads="1"/>
            </p:cNvSpPr>
            <p:nvPr/>
          </p:nvSpPr>
          <p:spPr bwMode="auto">
            <a:xfrm>
              <a:off x="5867400" y="1747838"/>
              <a:ext cx="865187" cy="446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00" name="Line 204"/>
            <p:cNvSpPr>
              <a:spLocks noChangeShapeType="1"/>
            </p:cNvSpPr>
            <p:nvPr/>
          </p:nvSpPr>
          <p:spPr bwMode="auto">
            <a:xfrm>
              <a:off x="2589213" y="2016125"/>
              <a:ext cx="2198687" cy="0"/>
            </a:xfrm>
            <a:prstGeom prst="line">
              <a:avLst/>
            </a:prstGeom>
            <a:noFill/>
            <a:ln w="2159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701" name="Freeform 205"/>
            <p:cNvSpPr>
              <a:spLocks noEditPoints="1"/>
            </p:cNvSpPr>
            <p:nvPr/>
          </p:nvSpPr>
          <p:spPr bwMode="auto">
            <a:xfrm>
              <a:off x="4844580" y="3592513"/>
              <a:ext cx="712787" cy="185738"/>
            </a:xfrm>
            <a:custGeom>
              <a:avLst/>
              <a:gdLst>
                <a:gd name="T0" fmla="*/ 0 w 449"/>
                <a:gd name="T1" fmla="*/ 47 h 117"/>
                <a:gd name="T2" fmla="*/ 351 w 449"/>
                <a:gd name="T3" fmla="*/ 46 h 117"/>
                <a:gd name="T4" fmla="*/ 352 w 449"/>
                <a:gd name="T5" fmla="*/ 71 h 117"/>
                <a:gd name="T6" fmla="*/ 0 w 449"/>
                <a:gd name="T7" fmla="*/ 72 h 117"/>
                <a:gd name="T8" fmla="*/ 0 w 449"/>
                <a:gd name="T9" fmla="*/ 47 h 117"/>
                <a:gd name="T10" fmla="*/ 332 w 449"/>
                <a:gd name="T11" fmla="*/ 0 h 117"/>
                <a:gd name="T12" fmla="*/ 449 w 449"/>
                <a:gd name="T13" fmla="*/ 58 h 117"/>
                <a:gd name="T14" fmla="*/ 332 w 449"/>
                <a:gd name="T15" fmla="*/ 117 h 117"/>
                <a:gd name="T16" fmla="*/ 332 w 449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" h="117">
                  <a:moveTo>
                    <a:pt x="0" y="47"/>
                  </a:moveTo>
                  <a:lnTo>
                    <a:pt x="351" y="46"/>
                  </a:lnTo>
                  <a:lnTo>
                    <a:pt x="352" y="71"/>
                  </a:lnTo>
                  <a:lnTo>
                    <a:pt x="0" y="72"/>
                  </a:lnTo>
                  <a:lnTo>
                    <a:pt x="0" y="47"/>
                  </a:lnTo>
                  <a:close/>
                  <a:moveTo>
                    <a:pt x="332" y="0"/>
                  </a:moveTo>
                  <a:lnTo>
                    <a:pt x="449" y="58"/>
                  </a:lnTo>
                  <a:lnTo>
                    <a:pt x="332" y="117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FF0000"/>
            </a:solidFill>
            <a:ln w="317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solidFill>
                  <a:srgbClr val="FF0000"/>
                </a:solidFill>
              </a:endParaRPr>
            </a:p>
          </p:txBody>
        </p:sp>
        <p:sp>
          <p:nvSpPr>
            <p:cNvPr id="23704" name="Rectangle 208"/>
            <p:cNvSpPr>
              <a:spLocks noChangeArrowheads="1"/>
            </p:cNvSpPr>
            <p:nvPr/>
          </p:nvSpPr>
          <p:spPr bwMode="auto">
            <a:xfrm>
              <a:off x="6081713" y="3467100"/>
              <a:ext cx="249237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10" name="Rectangle 214"/>
            <p:cNvSpPr>
              <a:spLocks noChangeArrowheads="1"/>
            </p:cNvSpPr>
            <p:nvPr/>
          </p:nvSpPr>
          <p:spPr bwMode="auto">
            <a:xfrm>
              <a:off x="7235825" y="2833688"/>
              <a:ext cx="249237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200"/>
            <p:cNvSpPr>
              <a:spLocks noChangeArrowheads="1"/>
            </p:cNvSpPr>
            <p:nvPr/>
          </p:nvSpPr>
          <p:spPr bwMode="auto">
            <a:xfrm>
              <a:off x="5784056" y="3369469"/>
              <a:ext cx="658812" cy="446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p</a:t>
              </a:r>
              <a:r>
                <a:rPr lang="en-US" sz="2900" i="0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(t)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23725" name="Group 23724"/>
          <p:cNvGrpSpPr/>
          <p:nvPr/>
        </p:nvGrpSpPr>
        <p:grpSpPr>
          <a:xfrm>
            <a:off x="2201955" y="2838127"/>
            <a:ext cx="543172" cy="461665"/>
            <a:chOff x="2201955" y="2838127"/>
            <a:chExt cx="543172" cy="461665"/>
          </a:xfrm>
        </p:grpSpPr>
        <p:sp>
          <p:nvSpPr>
            <p:cNvPr id="23723" name="Oval 23722"/>
            <p:cNvSpPr/>
            <p:nvPr/>
          </p:nvSpPr>
          <p:spPr bwMode="auto">
            <a:xfrm>
              <a:off x="2201955" y="2852936"/>
              <a:ext cx="413502" cy="432048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724" name="TextBox 23723"/>
            <p:cNvSpPr txBox="1"/>
            <p:nvPr/>
          </p:nvSpPr>
          <p:spPr>
            <a:xfrm>
              <a:off x="2238578" y="2838127"/>
              <a:ext cx="506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0" dirty="0" smtClean="0"/>
                <a:t>1</a:t>
              </a:r>
              <a:endParaRPr lang="el-GR" sz="2400" i="0" dirty="0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204019" y="5200335"/>
            <a:ext cx="543172" cy="461665"/>
            <a:chOff x="2201955" y="2838127"/>
            <a:chExt cx="543172" cy="461665"/>
          </a:xfrm>
        </p:grpSpPr>
        <p:sp>
          <p:nvSpPr>
            <p:cNvPr id="176" name="Oval 175"/>
            <p:cNvSpPr/>
            <p:nvPr/>
          </p:nvSpPr>
          <p:spPr bwMode="auto">
            <a:xfrm>
              <a:off x="2201955" y="2852936"/>
              <a:ext cx="413502" cy="432048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238578" y="2838127"/>
              <a:ext cx="506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0" dirty="0" smtClean="0"/>
                <a:t>3</a:t>
              </a:r>
              <a:endParaRPr lang="el-GR" sz="2400" i="0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902436" y="5200335"/>
            <a:ext cx="543172" cy="461665"/>
            <a:chOff x="2201955" y="2838127"/>
            <a:chExt cx="543172" cy="461665"/>
          </a:xfrm>
        </p:grpSpPr>
        <p:sp>
          <p:nvSpPr>
            <p:cNvPr id="179" name="Oval 178"/>
            <p:cNvSpPr/>
            <p:nvPr/>
          </p:nvSpPr>
          <p:spPr bwMode="auto">
            <a:xfrm>
              <a:off x="2201955" y="2852936"/>
              <a:ext cx="413502" cy="432048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238578" y="2838127"/>
              <a:ext cx="506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0" dirty="0" smtClean="0"/>
                <a:t>4</a:t>
              </a:r>
              <a:endParaRPr lang="el-GR" sz="2400" i="0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902436" y="2851682"/>
            <a:ext cx="543172" cy="461665"/>
            <a:chOff x="2201955" y="2838127"/>
            <a:chExt cx="543172" cy="461665"/>
          </a:xfrm>
        </p:grpSpPr>
        <p:sp>
          <p:nvSpPr>
            <p:cNvPr id="182" name="Oval 181"/>
            <p:cNvSpPr/>
            <p:nvPr/>
          </p:nvSpPr>
          <p:spPr bwMode="auto">
            <a:xfrm>
              <a:off x="2201955" y="2852936"/>
              <a:ext cx="413502" cy="432048"/>
            </a:xfrm>
            <a:prstGeom prst="ellips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238578" y="2838127"/>
              <a:ext cx="506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0" dirty="0" smtClean="0"/>
                <a:t>2</a:t>
              </a:r>
              <a:endParaRPr lang="el-GR" sz="2400" i="0" dirty="0"/>
            </a:p>
          </p:txBody>
        </p:sp>
      </p:grpSp>
      <p:cxnSp>
        <p:nvCxnSpPr>
          <p:cNvPr id="23727" name="Straight Arrow Connector 23726"/>
          <p:cNvCxnSpPr/>
          <p:nvPr/>
        </p:nvCxnSpPr>
        <p:spPr bwMode="auto">
          <a:xfrm flipV="1">
            <a:off x="2707130" y="2708920"/>
            <a:ext cx="0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6" name="Straight Arrow Connector 185"/>
          <p:cNvCxnSpPr/>
          <p:nvPr/>
        </p:nvCxnSpPr>
        <p:spPr bwMode="auto">
          <a:xfrm flipV="1">
            <a:off x="5361738" y="2708920"/>
            <a:ext cx="0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7" name="Straight Arrow Connector 186"/>
          <p:cNvCxnSpPr/>
          <p:nvPr/>
        </p:nvCxnSpPr>
        <p:spPr bwMode="auto">
          <a:xfrm flipV="1">
            <a:off x="5361738" y="5013176"/>
            <a:ext cx="0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8" name="Straight Arrow Connector 187"/>
          <p:cNvCxnSpPr/>
          <p:nvPr/>
        </p:nvCxnSpPr>
        <p:spPr bwMode="auto">
          <a:xfrm flipV="1">
            <a:off x="2707130" y="5013176"/>
            <a:ext cx="0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4" name="Line 181"/>
          <p:cNvSpPr>
            <a:spLocks noChangeShapeType="1"/>
          </p:cNvSpPr>
          <p:nvPr/>
        </p:nvSpPr>
        <p:spPr bwMode="auto">
          <a:xfrm flipV="1">
            <a:off x="2695755" y="2197221"/>
            <a:ext cx="0" cy="4314469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2672022" y="6669360"/>
            <a:ext cx="27014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graphicFrame>
        <p:nvGraphicFramePr>
          <p:cNvPr id="192" name="Object 1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805362"/>
              </p:ext>
            </p:extLst>
          </p:nvPr>
        </p:nvGraphicFramePr>
        <p:xfrm>
          <a:off x="3810006" y="6437572"/>
          <a:ext cx="3778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" name="Equation" r:id="rId4" imgW="139680" imgH="152280" progId="Equation.DSMT4">
                  <p:embed/>
                </p:oleObj>
              </mc:Choice>
              <mc:Fallback>
                <p:oleObj name="Equation" r:id="rId4" imgW="1396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6" y="6437572"/>
                        <a:ext cx="377825" cy="411162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728" name="Group 23727"/>
          <p:cNvGrpSpPr/>
          <p:nvPr/>
        </p:nvGrpSpPr>
        <p:grpSpPr>
          <a:xfrm>
            <a:off x="1724025" y="2050935"/>
            <a:ext cx="479425" cy="4314468"/>
            <a:chOff x="1724025" y="2050935"/>
            <a:chExt cx="479425" cy="4314468"/>
          </a:xfrm>
        </p:grpSpPr>
        <p:sp>
          <p:nvSpPr>
            <p:cNvPr id="195" name="Line 181"/>
            <p:cNvSpPr>
              <a:spLocks noChangeShapeType="1"/>
            </p:cNvSpPr>
            <p:nvPr/>
          </p:nvSpPr>
          <p:spPr bwMode="auto">
            <a:xfrm flipV="1">
              <a:off x="1979712" y="2050935"/>
              <a:ext cx="0" cy="205581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96" name="Line 181"/>
            <p:cNvSpPr>
              <a:spLocks noChangeShapeType="1"/>
            </p:cNvSpPr>
            <p:nvPr/>
          </p:nvSpPr>
          <p:spPr bwMode="auto">
            <a:xfrm flipV="1">
              <a:off x="1979712" y="4106744"/>
              <a:ext cx="0" cy="225865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aphicFrame>
          <p:nvGraphicFramePr>
            <p:cNvPr id="199" name="Object 1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8372762"/>
                </p:ext>
              </p:extLst>
            </p:nvPr>
          </p:nvGraphicFramePr>
          <p:xfrm>
            <a:off x="1724025" y="4848225"/>
            <a:ext cx="479425" cy="615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61" name="Equation" r:id="rId6" imgW="177480" imgH="228600" progId="Equation.DSMT4">
                    <p:embed/>
                  </p:oleObj>
                </mc:Choice>
                <mc:Fallback>
                  <p:oleObj name="Equation" r:id="rId6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724025" y="4848225"/>
                          <a:ext cx="479425" cy="615950"/>
                        </a:xfrm>
                        <a:prstGeom prst="rect">
                          <a:avLst/>
                        </a:prstGeom>
                        <a:solidFill>
                          <a:srgbClr val="F0F0F0"/>
                        </a:solidFill>
                        <a:ln w="222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8" name="Object 1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862713"/>
              </p:ext>
            </p:extLst>
          </p:nvPr>
        </p:nvGraphicFramePr>
        <p:xfrm>
          <a:off x="1757363" y="2732088"/>
          <a:ext cx="4111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57363" y="2732088"/>
                        <a:ext cx="411162" cy="61595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729" name="Rectangle 23728"/>
              <p:cNvSpPr/>
              <p:nvPr/>
            </p:nvSpPr>
            <p:spPr>
              <a:xfrm>
                <a:off x="2792537" y="5141678"/>
                <a:ext cx="7956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l-G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l-GR" sz="28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>
                  <a:latin typeface="+mn-lt"/>
                </a:endParaRPr>
              </a:p>
            </p:txBody>
          </p:sp>
        </mc:Choice>
        <mc:Fallback xmlns="">
          <p:sp>
            <p:nvSpPr>
              <p:cNvPr id="23729" name="Rectangle 237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537" y="5141678"/>
                <a:ext cx="795616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Rectangle 201"/>
              <p:cNvSpPr/>
              <p:nvPr/>
            </p:nvSpPr>
            <p:spPr>
              <a:xfrm>
                <a:off x="5453591" y="5141678"/>
                <a:ext cx="7956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smtClean="0"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l-G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>
                  <a:latin typeface="+mn-lt"/>
                </a:endParaRPr>
              </a:p>
            </p:txBody>
          </p:sp>
        </mc:Choice>
        <mc:Fallback xmlns="">
          <p:sp>
            <p:nvSpPr>
              <p:cNvPr id="202" name="Rectangle 2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591" y="5141678"/>
                <a:ext cx="795616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" name="AutoShape 178"/>
          <p:cNvSpPr>
            <a:spLocks noChangeAspect="1" noChangeArrowheads="1" noTextEdit="1"/>
          </p:cNvSpPr>
          <p:nvPr/>
        </p:nvSpPr>
        <p:spPr bwMode="auto">
          <a:xfrm>
            <a:off x="2134374" y="1628775"/>
            <a:ext cx="64976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722" name="Group 23721"/>
          <p:cNvGrpSpPr>
            <a:grpSpLocks noChangeAspect="1"/>
          </p:cNvGrpSpPr>
          <p:nvPr/>
        </p:nvGrpSpPr>
        <p:grpSpPr>
          <a:xfrm>
            <a:off x="2184400" y="1735931"/>
            <a:ext cx="6512664" cy="4789413"/>
            <a:chOff x="2184400" y="1735931"/>
            <a:chExt cx="5300662" cy="3898107"/>
          </a:xfrm>
        </p:grpSpPr>
        <p:sp>
          <p:nvSpPr>
            <p:cNvPr id="23687" name="Line 181"/>
            <p:cNvSpPr>
              <a:spLocks noChangeShapeType="1"/>
            </p:cNvSpPr>
            <p:nvPr/>
          </p:nvSpPr>
          <p:spPr bwMode="auto">
            <a:xfrm flipV="1">
              <a:off x="2609850" y="1989138"/>
              <a:ext cx="0" cy="351155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688" name="Line 182"/>
            <p:cNvSpPr>
              <a:spLocks noChangeShapeType="1"/>
            </p:cNvSpPr>
            <p:nvPr/>
          </p:nvSpPr>
          <p:spPr bwMode="auto">
            <a:xfrm flipV="1">
              <a:off x="4773613" y="1989138"/>
              <a:ext cx="0" cy="350837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689" name="Line 183"/>
            <p:cNvSpPr>
              <a:spLocks noChangeShapeType="1"/>
            </p:cNvSpPr>
            <p:nvPr/>
          </p:nvSpPr>
          <p:spPr bwMode="auto">
            <a:xfrm flipH="1">
              <a:off x="2184400" y="5499100"/>
              <a:ext cx="877887" cy="158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23690" name="Group 189"/>
            <p:cNvGrpSpPr>
              <a:grpSpLocks/>
            </p:cNvGrpSpPr>
            <p:nvPr/>
          </p:nvGrpSpPr>
          <p:grpSpPr bwMode="auto">
            <a:xfrm>
              <a:off x="2198688" y="5497513"/>
              <a:ext cx="900112" cy="136525"/>
              <a:chOff x="1385" y="3463"/>
              <a:chExt cx="567" cy="86"/>
            </a:xfrm>
          </p:grpSpPr>
          <p:sp>
            <p:nvSpPr>
              <p:cNvPr id="23716" name="Line 184"/>
              <p:cNvSpPr>
                <a:spLocks noChangeShapeType="1"/>
              </p:cNvSpPr>
              <p:nvPr/>
            </p:nvSpPr>
            <p:spPr bwMode="auto">
              <a:xfrm flipH="1" flipV="1">
                <a:off x="1385" y="3467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7" name="Line 185"/>
              <p:cNvSpPr>
                <a:spLocks noChangeShapeType="1"/>
              </p:cNvSpPr>
              <p:nvPr/>
            </p:nvSpPr>
            <p:spPr bwMode="auto">
              <a:xfrm flipH="1" flipV="1">
                <a:off x="1488" y="3463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8" name="Line 186"/>
              <p:cNvSpPr>
                <a:spLocks noChangeShapeType="1"/>
              </p:cNvSpPr>
              <p:nvPr/>
            </p:nvSpPr>
            <p:spPr bwMode="auto">
              <a:xfrm flipH="1" flipV="1">
                <a:off x="1597" y="3467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9" name="Line 187"/>
              <p:cNvSpPr>
                <a:spLocks noChangeShapeType="1"/>
              </p:cNvSpPr>
              <p:nvPr/>
            </p:nvSpPr>
            <p:spPr bwMode="auto">
              <a:xfrm flipH="1" flipV="1">
                <a:off x="1708" y="3466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20" name="Line 188"/>
              <p:cNvSpPr>
                <a:spLocks noChangeShapeType="1"/>
              </p:cNvSpPr>
              <p:nvPr/>
            </p:nvSpPr>
            <p:spPr bwMode="auto">
              <a:xfrm flipH="1" flipV="1">
                <a:off x="1814" y="3467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23691" name="Line 190"/>
            <p:cNvSpPr>
              <a:spLocks noChangeShapeType="1"/>
            </p:cNvSpPr>
            <p:nvPr/>
          </p:nvSpPr>
          <p:spPr bwMode="auto">
            <a:xfrm flipH="1">
              <a:off x="4321175" y="5499100"/>
              <a:ext cx="879475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23692" name="Group 196"/>
            <p:cNvGrpSpPr>
              <a:grpSpLocks/>
            </p:cNvGrpSpPr>
            <p:nvPr/>
          </p:nvGrpSpPr>
          <p:grpSpPr bwMode="auto">
            <a:xfrm>
              <a:off x="4324350" y="5497513"/>
              <a:ext cx="909637" cy="134938"/>
              <a:chOff x="2724" y="3463"/>
              <a:chExt cx="573" cy="85"/>
            </a:xfrm>
          </p:grpSpPr>
          <p:sp>
            <p:nvSpPr>
              <p:cNvPr id="23711" name="Line 191"/>
              <p:cNvSpPr>
                <a:spLocks noChangeShapeType="1"/>
              </p:cNvSpPr>
              <p:nvPr/>
            </p:nvSpPr>
            <p:spPr bwMode="auto">
              <a:xfrm flipH="1" flipV="1">
                <a:off x="2724" y="3466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2" name="Line 192"/>
              <p:cNvSpPr>
                <a:spLocks noChangeShapeType="1"/>
              </p:cNvSpPr>
              <p:nvPr/>
            </p:nvSpPr>
            <p:spPr bwMode="auto">
              <a:xfrm flipH="1" flipV="1">
                <a:off x="2824" y="3466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3" name="Line 193"/>
              <p:cNvSpPr>
                <a:spLocks noChangeShapeType="1"/>
              </p:cNvSpPr>
              <p:nvPr/>
            </p:nvSpPr>
            <p:spPr bwMode="auto">
              <a:xfrm flipH="1" flipV="1">
                <a:off x="2930" y="3463"/>
                <a:ext cx="138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4" name="Line 194"/>
              <p:cNvSpPr>
                <a:spLocks noChangeShapeType="1"/>
              </p:cNvSpPr>
              <p:nvPr/>
            </p:nvSpPr>
            <p:spPr bwMode="auto">
              <a:xfrm flipH="1" flipV="1">
                <a:off x="3048" y="3464"/>
                <a:ext cx="139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3715" name="Line 195"/>
              <p:cNvSpPr>
                <a:spLocks noChangeShapeType="1"/>
              </p:cNvSpPr>
              <p:nvPr/>
            </p:nvSpPr>
            <p:spPr bwMode="auto">
              <a:xfrm flipH="1" flipV="1">
                <a:off x="3158" y="3463"/>
                <a:ext cx="139" cy="8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23693" name="Line 197"/>
            <p:cNvSpPr>
              <a:spLocks noChangeShapeType="1"/>
            </p:cNvSpPr>
            <p:nvPr/>
          </p:nvSpPr>
          <p:spPr bwMode="auto">
            <a:xfrm>
              <a:off x="2609850" y="3665538"/>
              <a:ext cx="2160587" cy="1588"/>
            </a:xfrm>
            <a:prstGeom prst="line">
              <a:avLst/>
            </a:prstGeom>
            <a:noFill/>
            <a:ln w="2159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694" name="Freeform 198"/>
            <p:cNvSpPr>
              <a:spLocks noEditPoints="1"/>
            </p:cNvSpPr>
            <p:nvPr/>
          </p:nvSpPr>
          <p:spPr bwMode="auto">
            <a:xfrm>
              <a:off x="4895852" y="1927225"/>
              <a:ext cx="782637" cy="184150"/>
            </a:xfrm>
            <a:custGeom>
              <a:avLst/>
              <a:gdLst>
                <a:gd name="T0" fmla="*/ 0 w 493"/>
                <a:gd name="T1" fmla="*/ 47 h 116"/>
                <a:gd name="T2" fmla="*/ 395 w 493"/>
                <a:gd name="T3" fmla="*/ 46 h 116"/>
                <a:gd name="T4" fmla="*/ 396 w 493"/>
                <a:gd name="T5" fmla="*/ 70 h 116"/>
                <a:gd name="T6" fmla="*/ 0 w 493"/>
                <a:gd name="T7" fmla="*/ 71 h 116"/>
                <a:gd name="T8" fmla="*/ 0 w 493"/>
                <a:gd name="T9" fmla="*/ 47 h 116"/>
                <a:gd name="T10" fmla="*/ 376 w 493"/>
                <a:gd name="T11" fmla="*/ 0 h 116"/>
                <a:gd name="T12" fmla="*/ 493 w 493"/>
                <a:gd name="T13" fmla="*/ 58 h 116"/>
                <a:gd name="T14" fmla="*/ 376 w 493"/>
                <a:gd name="T15" fmla="*/ 116 h 116"/>
                <a:gd name="T16" fmla="*/ 376 w 493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116">
                  <a:moveTo>
                    <a:pt x="0" y="47"/>
                  </a:moveTo>
                  <a:lnTo>
                    <a:pt x="395" y="46"/>
                  </a:lnTo>
                  <a:lnTo>
                    <a:pt x="396" y="70"/>
                  </a:lnTo>
                  <a:lnTo>
                    <a:pt x="0" y="71"/>
                  </a:lnTo>
                  <a:lnTo>
                    <a:pt x="0" y="47"/>
                  </a:lnTo>
                  <a:close/>
                  <a:moveTo>
                    <a:pt x="376" y="0"/>
                  </a:moveTo>
                  <a:lnTo>
                    <a:pt x="493" y="58"/>
                  </a:lnTo>
                  <a:lnTo>
                    <a:pt x="376" y="116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0000FF"/>
            </a:solidFill>
            <a:ln w="3175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solidFill>
                  <a:srgbClr val="FF0000"/>
                </a:solidFill>
              </a:endParaRPr>
            </a:p>
          </p:txBody>
        </p:sp>
        <p:sp>
          <p:nvSpPr>
            <p:cNvPr id="23696" name="Rectangle 200"/>
            <p:cNvSpPr>
              <a:spLocks noChangeArrowheads="1"/>
            </p:cNvSpPr>
            <p:nvPr/>
          </p:nvSpPr>
          <p:spPr bwMode="auto">
            <a:xfrm>
              <a:off x="5840414" y="1735931"/>
              <a:ext cx="536226" cy="363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900" i="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u</a:t>
              </a:r>
              <a:r>
                <a:rPr kumimoji="0" lang="el-GR" sz="2900" b="0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anose="02020603050405020304" pitchFamily="18" charset="0"/>
                </a:rPr>
                <a:t>1</a:t>
              </a: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anose="02020603050405020304" pitchFamily="18" charset="0"/>
                </a:rPr>
                <a:t>(t)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23697" name="Rectangle 201"/>
            <p:cNvSpPr>
              <a:spLocks noChangeArrowheads="1"/>
            </p:cNvSpPr>
            <p:nvPr/>
          </p:nvSpPr>
          <p:spPr bwMode="auto">
            <a:xfrm>
              <a:off x="5867400" y="1747838"/>
              <a:ext cx="865187" cy="446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00" name="Line 204"/>
            <p:cNvSpPr>
              <a:spLocks noChangeShapeType="1"/>
            </p:cNvSpPr>
            <p:nvPr/>
          </p:nvSpPr>
          <p:spPr bwMode="auto">
            <a:xfrm>
              <a:off x="2589213" y="2016125"/>
              <a:ext cx="2198687" cy="0"/>
            </a:xfrm>
            <a:prstGeom prst="line">
              <a:avLst/>
            </a:prstGeom>
            <a:noFill/>
            <a:ln w="2159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701" name="Freeform 205"/>
            <p:cNvSpPr>
              <a:spLocks noEditPoints="1"/>
            </p:cNvSpPr>
            <p:nvPr/>
          </p:nvSpPr>
          <p:spPr bwMode="auto">
            <a:xfrm>
              <a:off x="4844580" y="3592513"/>
              <a:ext cx="712787" cy="185738"/>
            </a:xfrm>
            <a:custGeom>
              <a:avLst/>
              <a:gdLst>
                <a:gd name="T0" fmla="*/ 0 w 449"/>
                <a:gd name="T1" fmla="*/ 47 h 117"/>
                <a:gd name="T2" fmla="*/ 351 w 449"/>
                <a:gd name="T3" fmla="*/ 46 h 117"/>
                <a:gd name="T4" fmla="*/ 352 w 449"/>
                <a:gd name="T5" fmla="*/ 71 h 117"/>
                <a:gd name="T6" fmla="*/ 0 w 449"/>
                <a:gd name="T7" fmla="*/ 72 h 117"/>
                <a:gd name="T8" fmla="*/ 0 w 449"/>
                <a:gd name="T9" fmla="*/ 47 h 117"/>
                <a:gd name="T10" fmla="*/ 332 w 449"/>
                <a:gd name="T11" fmla="*/ 0 h 117"/>
                <a:gd name="T12" fmla="*/ 449 w 449"/>
                <a:gd name="T13" fmla="*/ 58 h 117"/>
                <a:gd name="T14" fmla="*/ 332 w 449"/>
                <a:gd name="T15" fmla="*/ 117 h 117"/>
                <a:gd name="T16" fmla="*/ 332 w 449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" h="117">
                  <a:moveTo>
                    <a:pt x="0" y="47"/>
                  </a:moveTo>
                  <a:lnTo>
                    <a:pt x="351" y="46"/>
                  </a:lnTo>
                  <a:lnTo>
                    <a:pt x="352" y="71"/>
                  </a:lnTo>
                  <a:lnTo>
                    <a:pt x="0" y="72"/>
                  </a:lnTo>
                  <a:lnTo>
                    <a:pt x="0" y="47"/>
                  </a:lnTo>
                  <a:close/>
                  <a:moveTo>
                    <a:pt x="332" y="0"/>
                  </a:moveTo>
                  <a:lnTo>
                    <a:pt x="449" y="58"/>
                  </a:lnTo>
                  <a:lnTo>
                    <a:pt x="332" y="117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0000FF"/>
            </a:solidFill>
            <a:ln w="3175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solidFill>
                  <a:srgbClr val="FF0000"/>
                </a:solidFill>
              </a:endParaRPr>
            </a:p>
          </p:txBody>
        </p:sp>
        <p:sp>
          <p:nvSpPr>
            <p:cNvPr id="23704" name="Rectangle 208"/>
            <p:cNvSpPr>
              <a:spLocks noChangeArrowheads="1"/>
            </p:cNvSpPr>
            <p:nvPr/>
          </p:nvSpPr>
          <p:spPr bwMode="auto">
            <a:xfrm>
              <a:off x="6081713" y="3467100"/>
              <a:ext cx="249237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10" name="Rectangle 214"/>
            <p:cNvSpPr>
              <a:spLocks noChangeArrowheads="1"/>
            </p:cNvSpPr>
            <p:nvPr/>
          </p:nvSpPr>
          <p:spPr bwMode="auto">
            <a:xfrm>
              <a:off x="7235825" y="2833688"/>
              <a:ext cx="249237" cy="51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200"/>
            <p:cNvSpPr>
              <a:spLocks noChangeArrowheads="1"/>
            </p:cNvSpPr>
            <p:nvPr/>
          </p:nvSpPr>
          <p:spPr bwMode="auto">
            <a:xfrm>
              <a:off x="5784056" y="3369469"/>
              <a:ext cx="536226" cy="363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900" i="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sz="2900" i="0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anose="02020603050405020304" pitchFamily="18" charset="0"/>
                </a:rPr>
                <a:t>(t)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69837" y="2761066"/>
            <a:ext cx="3024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 </a:t>
            </a:r>
            <a:r>
              <a:rPr lang="el-GR" sz="2400" dirty="0" smtClean="0">
                <a:solidFill>
                  <a:srgbClr val="0000FF"/>
                </a:solidFill>
              </a:rPr>
              <a:t>δυναμικοί βαθμοί ελευθερίας</a:t>
            </a:r>
            <a:endParaRPr lang="el-GR" sz="2400" dirty="0">
              <a:solidFill>
                <a:srgbClr val="0000FF"/>
              </a:solidFill>
            </a:endParaRP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2434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9572" y="1592263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Υπολογίζω κατά τα γνωστά:</a:t>
            </a:r>
          </a:p>
          <a:p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 μητρώο μάζας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 μητρώο απόσβεσης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 μητρώο δυσκαμψίας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Το </a:t>
            </a:r>
            <a:r>
              <a:rPr lang="el-GR" sz="2400" dirty="0" smtClean="0"/>
              <a:t>διάνυσμα φόρτισης           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508634"/>
              </p:ext>
            </p:extLst>
          </p:nvPr>
        </p:nvGraphicFramePr>
        <p:xfrm>
          <a:off x="4932040" y="1988840"/>
          <a:ext cx="2717700" cy="1200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9" name="Equation" r:id="rId4" imgW="1091880" imgH="482400" progId="Equation.DSMT4">
                  <p:embed/>
                </p:oleObj>
              </mc:Choice>
              <mc:Fallback>
                <p:oleObj name="Equation" r:id="rId4" imgW="1091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32040" y="1988840"/>
                        <a:ext cx="2717700" cy="1200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965355"/>
              </p:ext>
            </p:extLst>
          </p:nvPr>
        </p:nvGraphicFramePr>
        <p:xfrm>
          <a:off x="5089152" y="3095684"/>
          <a:ext cx="2403475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0" name="Equation" r:id="rId6" imgW="965160" imgH="482400" progId="Equation.DSMT4">
                  <p:embed/>
                </p:oleObj>
              </mc:Choice>
              <mc:Fallback>
                <p:oleObj name="Equation" r:id="rId6" imgW="965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9152" y="3095684"/>
                        <a:ext cx="2403475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188238"/>
              </p:ext>
            </p:extLst>
          </p:nvPr>
        </p:nvGraphicFramePr>
        <p:xfrm>
          <a:off x="5025652" y="4233765"/>
          <a:ext cx="246697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1" name="Equation" r:id="rId8" imgW="990360" imgH="482400" progId="Equation.DSMT4">
                  <p:embed/>
                </p:oleObj>
              </mc:Choice>
              <mc:Fallback>
                <p:oleObj name="Equation" r:id="rId8" imgW="990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5652" y="4233765"/>
                        <a:ext cx="2466975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182187"/>
              </p:ext>
            </p:extLst>
          </p:nvPr>
        </p:nvGraphicFramePr>
        <p:xfrm>
          <a:off x="4668838" y="5637213"/>
          <a:ext cx="2373312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2" name="Equation" r:id="rId10" imgW="952200" imgH="482400" progId="Equation.DSMT4">
                  <p:embed/>
                </p:oleObj>
              </mc:Choice>
              <mc:Fallback>
                <p:oleObj name="Equation" r:id="rId10" imgW="952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68838" y="5637213"/>
                        <a:ext cx="2373312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01884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9572" y="1592263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Άρα η εξίσωση είναι :</a:t>
            </a:r>
          </a:p>
          <a:p>
            <a:r>
              <a:rPr lang="el-GR" sz="2400" dirty="0" smtClean="0"/>
              <a:t>          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34349"/>
              </p:ext>
            </p:extLst>
          </p:nvPr>
        </p:nvGraphicFramePr>
        <p:xfrm>
          <a:off x="1649412" y="2273491"/>
          <a:ext cx="58451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4" name="Equation" r:id="rId4" imgW="2349360" imgH="253800" progId="Equation.DSMT4">
                  <p:embed/>
                </p:oleObj>
              </mc:Choice>
              <mc:Fallback>
                <p:oleObj name="Equation" r:id="rId4" imgW="234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9412" y="2273491"/>
                        <a:ext cx="5845175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744316"/>
              </p:ext>
            </p:extLst>
          </p:nvPr>
        </p:nvGraphicFramePr>
        <p:xfrm>
          <a:off x="611188" y="3509963"/>
          <a:ext cx="8348662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5" name="Equation" r:id="rId6" imgW="3352680" imgH="1015920" progId="Equation.DSMT4">
                  <p:embed/>
                </p:oleObj>
              </mc:Choice>
              <mc:Fallback>
                <p:oleObj name="Equation" r:id="rId6" imgW="33526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188" y="3509963"/>
                        <a:ext cx="8348662" cy="252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07701" y="294877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ή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229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" name="AutoShape 178"/>
          <p:cNvSpPr>
            <a:spLocks noChangeAspect="1" noChangeArrowheads="1" noTextEdit="1"/>
          </p:cNvSpPr>
          <p:nvPr/>
        </p:nvSpPr>
        <p:spPr bwMode="auto">
          <a:xfrm>
            <a:off x="2044794" y="1615017"/>
            <a:ext cx="64976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87" name="Line 181"/>
          <p:cNvSpPr>
            <a:spLocks noChangeShapeType="1"/>
          </p:cNvSpPr>
          <p:nvPr/>
        </p:nvSpPr>
        <p:spPr bwMode="auto">
          <a:xfrm flipV="1">
            <a:off x="2707130" y="2047032"/>
            <a:ext cx="0" cy="406162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88" name="Line 182"/>
          <p:cNvSpPr>
            <a:spLocks noChangeShapeType="1"/>
          </p:cNvSpPr>
          <p:nvPr/>
        </p:nvSpPr>
        <p:spPr bwMode="auto">
          <a:xfrm flipV="1">
            <a:off x="5365639" y="2047032"/>
            <a:ext cx="0" cy="411522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3" name="Line 197"/>
          <p:cNvSpPr>
            <a:spLocks noChangeShapeType="1"/>
          </p:cNvSpPr>
          <p:nvPr/>
        </p:nvSpPr>
        <p:spPr bwMode="auto">
          <a:xfrm>
            <a:off x="2707130" y="4106744"/>
            <a:ext cx="2654608" cy="1951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4" name="Freeform 198"/>
          <p:cNvSpPr>
            <a:spLocks noEditPoints="1"/>
          </p:cNvSpPr>
          <p:nvPr/>
        </p:nvSpPr>
        <p:spPr bwMode="auto">
          <a:xfrm>
            <a:off x="5515828" y="1970964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696" name="Rectangle 200"/>
          <p:cNvSpPr>
            <a:spLocks noChangeArrowheads="1"/>
          </p:cNvSpPr>
          <p:nvPr/>
        </p:nvSpPr>
        <p:spPr bwMode="auto">
          <a:xfrm>
            <a:off x="6676365" y="1735930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kumimoji="0" lang="el-GR" sz="29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697" name="Rectangle 201"/>
          <p:cNvSpPr>
            <a:spLocks noChangeArrowheads="1"/>
          </p:cNvSpPr>
          <p:nvPr/>
        </p:nvSpPr>
        <p:spPr bwMode="auto">
          <a:xfrm>
            <a:off x="6709522" y="1750560"/>
            <a:ext cx="1063013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00" name="Line 204"/>
          <p:cNvSpPr>
            <a:spLocks noChangeShapeType="1"/>
          </p:cNvSpPr>
          <p:nvPr/>
        </p:nvSpPr>
        <p:spPr bwMode="auto">
          <a:xfrm>
            <a:off x="2681774" y="2080191"/>
            <a:ext cx="2701419" cy="0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701" name="Freeform 205"/>
          <p:cNvSpPr>
            <a:spLocks noEditPoints="1"/>
          </p:cNvSpPr>
          <p:nvPr/>
        </p:nvSpPr>
        <p:spPr bwMode="auto">
          <a:xfrm>
            <a:off x="5452833" y="4017022"/>
            <a:ext cx="875767" cy="228207"/>
          </a:xfrm>
          <a:custGeom>
            <a:avLst/>
            <a:gdLst>
              <a:gd name="T0" fmla="*/ 0 w 449"/>
              <a:gd name="T1" fmla="*/ 47 h 117"/>
              <a:gd name="T2" fmla="*/ 351 w 449"/>
              <a:gd name="T3" fmla="*/ 46 h 117"/>
              <a:gd name="T4" fmla="*/ 352 w 449"/>
              <a:gd name="T5" fmla="*/ 71 h 117"/>
              <a:gd name="T6" fmla="*/ 0 w 449"/>
              <a:gd name="T7" fmla="*/ 72 h 117"/>
              <a:gd name="T8" fmla="*/ 0 w 449"/>
              <a:gd name="T9" fmla="*/ 47 h 117"/>
              <a:gd name="T10" fmla="*/ 332 w 449"/>
              <a:gd name="T11" fmla="*/ 0 h 117"/>
              <a:gd name="T12" fmla="*/ 449 w 449"/>
              <a:gd name="T13" fmla="*/ 58 h 117"/>
              <a:gd name="T14" fmla="*/ 332 w 449"/>
              <a:gd name="T15" fmla="*/ 117 h 117"/>
              <a:gd name="T16" fmla="*/ 332 w 449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9" h="117">
                <a:moveTo>
                  <a:pt x="0" y="47"/>
                </a:moveTo>
                <a:lnTo>
                  <a:pt x="351" y="46"/>
                </a:lnTo>
                <a:lnTo>
                  <a:pt x="352" y="71"/>
                </a:lnTo>
                <a:lnTo>
                  <a:pt x="0" y="72"/>
                </a:lnTo>
                <a:lnTo>
                  <a:pt x="0" y="47"/>
                </a:lnTo>
                <a:close/>
                <a:moveTo>
                  <a:pt x="332" y="0"/>
                </a:moveTo>
                <a:lnTo>
                  <a:pt x="449" y="58"/>
                </a:lnTo>
                <a:lnTo>
                  <a:pt x="332" y="117"/>
                </a:lnTo>
                <a:lnTo>
                  <a:pt x="332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704" name="Rectangle 208"/>
          <p:cNvSpPr>
            <a:spLocks noChangeArrowheads="1"/>
          </p:cNvSpPr>
          <p:nvPr/>
        </p:nvSpPr>
        <p:spPr bwMode="auto">
          <a:xfrm>
            <a:off x="6972838" y="3862933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10" name="Rectangle 214"/>
          <p:cNvSpPr>
            <a:spLocks noChangeArrowheads="1"/>
          </p:cNvSpPr>
          <p:nvPr/>
        </p:nvSpPr>
        <p:spPr bwMode="auto">
          <a:xfrm>
            <a:off x="8390839" y="3084691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00"/>
          <p:cNvSpPr>
            <a:spLocks noChangeArrowheads="1"/>
          </p:cNvSpPr>
          <p:nvPr/>
        </p:nvSpPr>
        <p:spPr bwMode="auto">
          <a:xfrm>
            <a:off x="6607121" y="3742978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sz="2900" i="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Freeform 198"/>
          <p:cNvSpPr>
            <a:spLocks noEditPoints="1"/>
          </p:cNvSpPr>
          <p:nvPr/>
        </p:nvSpPr>
        <p:spPr bwMode="auto">
          <a:xfrm rot="10800000">
            <a:off x="3470226" y="185783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34" name="Rectangle 200"/>
          <p:cNvSpPr>
            <a:spLocks noChangeArrowheads="1"/>
          </p:cNvSpPr>
          <p:nvPr/>
        </p:nvSpPr>
        <p:spPr bwMode="auto">
          <a:xfrm>
            <a:off x="3891280" y="1476518"/>
            <a:ext cx="8108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738906"/>
              </p:ext>
            </p:extLst>
          </p:nvPr>
        </p:nvGraphicFramePr>
        <p:xfrm>
          <a:off x="3153552" y="1311943"/>
          <a:ext cx="684749" cy="6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9" name="Equation" r:id="rId4" imgW="253800" imgH="228600" progId="Equation.DSMT4">
                  <p:embed/>
                </p:oleObj>
              </mc:Choice>
              <mc:Fallback>
                <p:oleObj name="Equation" r:id="rId4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552" y="1311943"/>
                        <a:ext cx="684749" cy="6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571670"/>
              </p:ext>
            </p:extLst>
          </p:nvPr>
        </p:nvGraphicFramePr>
        <p:xfrm>
          <a:off x="3707489" y="1375371"/>
          <a:ext cx="512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0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489" y="1375371"/>
                        <a:ext cx="5127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133836"/>
              </p:ext>
            </p:extLst>
          </p:nvPr>
        </p:nvGraphicFramePr>
        <p:xfrm>
          <a:off x="4191000" y="1350963"/>
          <a:ext cx="1301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1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1000" y="1350963"/>
                        <a:ext cx="1301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43808"/>
              </p:ext>
            </p:extLst>
          </p:nvPr>
        </p:nvGraphicFramePr>
        <p:xfrm>
          <a:off x="2928017" y="3415357"/>
          <a:ext cx="2397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2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8017" y="3415357"/>
                        <a:ext cx="23971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198"/>
          <p:cNvSpPr>
            <a:spLocks noEditPoints="1"/>
          </p:cNvSpPr>
          <p:nvPr/>
        </p:nvSpPr>
        <p:spPr bwMode="auto">
          <a:xfrm rot="10800000">
            <a:off x="3418010" y="3894142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5" name="Freeform 198"/>
          <p:cNvSpPr>
            <a:spLocks noEditPoints="1"/>
          </p:cNvSpPr>
          <p:nvPr/>
        </p:nvSpPr>
        <p:spPr bwMode="auto">
          <a:xfrm rot="10800000">
            <a:off x="3465381" y="2093971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734167"/>
              </p:ext>
            </p:extLst>
          </p:nvPr>
        </p:nvGraphicFramePr>
        <p:xfrm>
          <a:off x="3103563" y="2197100"/>
          <a:ext cx="2124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3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03563" y="2197100"/>
                        <a:ext cx="21240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761870"/>
              </p:ext>
            </p:extLst>
          </p:nvPr>
        </p:nvGraphicFramePr>
        <p:xfrm>
          <a:off x="3040063" y="4224338"/>
          <a:ext cx="21574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4" name="Equation" r:id="rId14" imgW="799920" imgH="228600" progId="Equation.DSMT4">
                  <p:embed/>
                </p:oleObj>
              </mc:Choice>
              <mc:Fallback>
                <p:oleObj name="Equation" r:id="rId14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0063" y="4224338"/>
                        <a:ext cx="2157412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198"/>
          <p:cNvSpPr>
            <a:spLocks noEditPoints="1"/>
          </p:cNvSpPr>
          <p:nvPr/>
        </p:nvSpPr>
        <p:spPr bwMode="auto">
          <a:xfrm rot="10800000">
            <a:off x="3442058" y="4089189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5" name="Arc 4"/>
          <p:cNvSpPr/>
          <p:nvPr/>
        </p:nvSpPr>
        <p:spPr bwMode="auto">
          <a:xfrm>
            <a:off x="2370780" y="5454177"/>
            <a:ext cx="720080" cy="762031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Arc 51"/>
          <p:cNvSpPr/>
          <p:nvPr/>
        </p:nvSpPr>
        <p:spPr bwMode="auto">
          <a:xfrm>
            <a:off x="4953700" y="5515660"/>
            <a:ext cx="720080" cy="762031"/>
          </a:xfrm>
          <a:prstGeom prst="arc">
            <a:avLst>
              <a:gd name="adj1" fmla="val 21114579"/>
              <a:gd name="adj2" fmla="val 11884645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763353"/>
              </p:ext>
            </p:extLst>
          </p:nvPr>
        </p:nvGraphicFramePr>
        <p:xfrm>
          <a:off x="4611594" y="5140487"/>
          <a:ext cx="684212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5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11594" y="5140487"/>
                        <a:ext cx="684212" cy="62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908533"/>
              </p:ext>
            </p:extLst>
          </p:nvPr>
        </p:nvGraphicFramePr>
        <p:xfrm>
          <a:off x="2006438" y="5243431"/>
          <a:ext cx="6492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6"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06438" y="5243431"/>
                        <a:ext cx="6492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Freeform 198"/>
          <p:cNvSpPr>
            <a:spLocks noEditPoints="1"/>
          </p:cNvSpPr>
          <p:nvPr/>
        </p:nvSpPr>
        <p:spPr bwMode="auto">
          <a:xfrm rot="10800000">
            <a:off x="3099479" y="6162260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514947"/>
              </p:ext>
            </p:extLst>
          </p:nvPr>
        </p:nvGraphicFramePr>
        <p:xfrm>
          <a:off x="3465381" y="5626435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7" name="Equation" r:id="rId20" imgW="203040" imgH="228600" progId="Equation.DSMT4">
                  <p:embed/>
                </p:oleObj>
              </mc:Choice>
              <mc:Fallback>
                <p:oleObj name="Equation" r:id="rId20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65381" y="5626435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198"/>
          <p:cNvSpPr>
            <a:spLocks noEditPoints="1"/>
          </p:cNvSpPr>
          <p:nvPr/>
        </p:nvSpPr>
        <p:spPr bwMode="auto">
          <a:xfrm rot="10800000">
            <a:off x="5851508" y="6115423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413270"/>
              </p:ext>
            </p:extLst>
          </p:nvPr>
        </p:nvGraphicFramePr>
        <p:xfrm>
          <a:off x="6216132" y="5606442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8" name="Equation" r:id="rId22" imgW="203040" imgH="228600" progId="Equation.DSMT4">
                  <p:embed/>
                </p:oleObj>
              </mc:Choice>
              <mc:Fallback>
                <p:oleObj name="Equation" r:id="rId22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216132" y="5606442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Freeform 198"/>
          <p:cNvSpPr>
            <a:spLocks noEditPoints="1"/>
          </p:cNvSpPr>
          <p:nvPr/>
        </p:nvSpPr>
        <p:spPr bwMode="auto">
          <a:xfrm rot="5400000">
            <a:off x="2395135" y="6358532"/>
            <a:ext cx="6400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65" name="Freeform 198"/>
          <p:cNvSpPr>
            <a:spLocks noEditPoints="1"/>
          </p:cNvSpPr>
          <p:nvPr/>
        </p:nvSpPr>
        <p:spPr bwMode="auto">
          <a:xfrm rot="16200000">
            <a:off x="5041698" y="6410497"/>
            <a:ext cx="6400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44256"/>
              </p:ext>
            </p:extLst>
          </p:nvPr>
        </p:nvGraphicFramePr>
        <p:xfrm>
          <a:off x="2085975" y="6189663"/>
          <a:ext cx="5810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9" name="Equation" r:id="rId24" imgW="215640" imgH="228600" progId="Equation.DSMT4">
                  <p:embed/>
                </p:oleObj>
              </mc:Choice>
              <mc:Fallback>
                <p:oleObj name="Equation" r:id="rId24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085975" y="6189663"/>
                        <a:ext cx="58102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804081"/>
              </p:ext>
            </p:extLst>
          </p:nvPr>
        </p:nvGraphicFramePr>
        <p:xfrm>
          <a:off x="4741863" y="6189663"/>
          <a:ext cx="6159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60" name="Equation" r:id="rId26" imgW="228600" imgH="228600" progId="Equation.DSMT4">
                  <p:embed/>
                </p:oleObj>
              </mc:Choice>
              <mc:Fallback>
                <p:oleObj name="Equation" r:id="rId26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41863" y="6189663"/>
                        <a:ext cx="61595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  <p:sp>
        <p:nvSpPr>
          <p:cNvPr id="3" name="Rectangle 2"/>
          <p:cNvSpPr/>
          <p:nvPr/>
        </p:nvSpPr>
        <p:spPr>
          <a:xfrm>
            <a:off x="323878" y="2609083"/>
            <a:ext cx="2116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rgbClr val="0000FF"/>
                </a:solidFill>
              </a:rPr>
              <a:t>Αντίθετα στη φορά </a:t>
            </a:r>
            <a:endParaRPr lang="en-US" dirty="0" smtClean="0">
              <a:solidFill>
                <a:srgbClr val="0000FF"/>
              </a:solidFill>
            </a:endParaRPr>
          </a:p>
          <a:p>
            <a:pPr algn="r"/>
            <a:r>
              <a:rPr lang="el-GR" dirty="0" smtClean="0">
                <a:solidFill>
                  <a:srgbClr val="0000FF"/>
                </a:solidFill>
              </a:rPr>
              <a:t>της </a:t>
            </a:r>
            <a:r>
              <a:rPr lang="el-GR" dirty="0">
                <a:solidFill>
                  <a:srgbClr val="0000FF"/>
                </a:solidFill>
              </a:rPr>
              <a:t>κίνησης!!!</a:t>
            </a:r>
          </a:p>
        </p:txBody>
      </p:sp>
      <p:sp>
        <p:nvSpPr>
          <p:cNvPr id="6" name="Rectangle 5"/>
          <p:cNvSpPr/>
          <p:nvPr/>
        </p:nvSpPr>
        <p:spPr>
          <a:xfrm>
            <a:off x="315509" y="2609083"/>
            <a:ext cx="2116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rgbClr val="008000"/>
                </a:solidFill>
              </a:rPr>
              <a:t>Αντίθετα στη φορά </a:t>
            </a:r>
            <a:endParaRPr lang="en-US" dirty="0" smtClean="0">
              <a:solidFill>
                <a:srgbClr val="008000"/>
              </a:solidFill>
            </a:endParaRPr>
          </a:p>
          <a:p>
            <a:pPr algn="r"/>
            <a:r>
              <a:rPr lang="el-GR" dirty="0" smtClean="0">
                <a:solidFill>
                  <a:srgbClr val="008000"/>
                </a:solidFill>
              </a:rPr>
              <a:t>της </a:t>
            </a:r>
            <a:r>
              <a:rPr lang="el-GR" dirty="0">
                <a:solidFill>
                  <a:srgbClr val="008000"/>
                </a:solidFill>
              </a:rPr>
              <a:t>κίνησης!!!</a:t>
            </a:r>
          </a:p>
        </p:txBody>
      </p:sp>
    </p:spTree>
    <p:extLst>
      <p:ext uri="{BB962C8B-B14F-4D97-AF65-F5344CB8AC3E}">
        <p14:creationId xmlns:p14="http://schemas.microsoft.com/office/powerpoint/2010/main" val="381000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94" grpId="0" animBg="1"/>
      <p:bldP spid="23696" grpId="0"/>
      <p:bldP spid="23701" grpId="0" animBg="1"/>
      <p:bldP spid="169" grpId="0"/>
      <p:bldP spid="33" grpId="0" animBg="1"/>
      <p:bldP spid="43" grpId="0" animBg="1"/>
      <p:bldP spid="45" grpId="0" animBg="1"/>
      <p:bldP spid="48" grpId="0" animBg="1"/>
      <p:bldP spid="5" grpId="0" animBg="1"/>
      <p:bldP spid="52" grpId="0" animBg="1"/>
      <p:bldP spid="55" grpId="0" animBg="1"/>
      <p:bldP spid="59" grpId="0" animBg="1"/>
      <p:bldP spid="63" grpId="0" animBg="1"/>
      <p:bldP spid="65" grpId="0" animBg="1"/>
      <p:bldP spid="3" grpId="0"/>
      <p:bldP spid="3" grpId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" name="AutoShape 178"/>
          <p:cNvSpPr>
            <a:spLocks noChangeAspect="1" noChangeArrowheads="1" noTextEdit="1"/>
          </p:cNvSpPr>
          <p:nvPr/>
        </p:nvSpPr>
        <p:spPr bwMode="auto">
          <a:xfrm>
            <a:off x="2044794" y="1615017"/>
            <a:ext cx="64976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87" name="Line 181"/>
          <p:cNvSpPr>
            <a:spLocks noChangeShapeType="1"/>
          </p:cNvSpPr>
          <p:nvPr/>
        </p:nvSpPr>
        <p:spPr bwMode="auto">
          <a:xfrm flipV="1">
            <a:off x="2707130" y="2047032"/>
            <a:ext cx="0" cy="406162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88" name="Line 182"/>
          <p:cNvSpPr>
            <a:spLocks noChangeShapeType="1"/>
          </p:cNvSpPr>
          <p:nvPr/>
        </p:nvSpPr>
        <p:spPr bwMode="auto">
          <a:xfrm flipV="1">
            <a:off x="5365639" y="2047032"/>
            <a:ext cx="0" cy="411522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3" name="Line 197"/>
          <p:cNvSpPr>
            <a:spLocks noChangeShapeType="1"/>
          </p:cNvSpPr>
          <p:nvPr/>
        </p:nvSpPr>
        <p:spPr bwMode="auto">
          <a:xfrm>
            <a:off x="2707130" y="4106744"/>
            <a:ext cx="2654608" cy="1951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4" name="Freeform 198"/>
          <p:cNvSpPr>
            <a:spLocks noEditPoints="1"/>
          </p:cNvSpPr>
          <p:nvPr/>
        </p:nvSpPr>
        <p:spPr bwMode="auto">
          <a:xfrm>
            <a:off x="5515828" y="1970964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696" name="Rectangle 200"/>
          <p:cNvSpPr>
            <a:spLocks noChangeArrowheads="1"/>
          </p:cNvSpPr>
          <p:nvPr/>
        </p:nvSpPr>
        <p:spPr bwMode="auto">
          <a:xfrm>
            <a:off x="6676365" y="1735930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kumimoji="0" lang="el-GR" sz="29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697" name="Rectangle 201"/>
          <p:cNvSpPr>
            <a:spLocks noChangeArrowheads="1"/>
          </p:cNvSpPr>
          <p:nvPr/>
        </p:nvSpPr>
        <p:spPr bwMode="auto">
          <a:xfrm>
            <a:off x="6709522" y="1750560"/>
            <a:ext cx="1063013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00" name="Line 204"/>
          <p:cNvSpPr>
            <a:spLocks noChangeShapeType="1"/>
          </p:cNvSpPr>
          <p:nvPr/>
        </p:nvSpPr>
        <p:spPr bwMode="auto">
          <a:xfrm>
            <a:off x="2681774" y="2080191"/>
            <a:ext cx="2701419" cy="0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701" name="Freeform 205"/>
          <p:cNvSpPr>
            <a:spLocks noEditPoints="1"/>
          </p:cNvSpPr>
          <p:nvPr/>
        </p:nvSpPr>
        <p:spPr bwMode="auto">
          <a:xfrm>
            <a:off x="5452833" y="4017022"/>
            <a:ext cx="875767" cy="228207"/>
          </a:xfrm>
          <a:custGeom>
            <a:avLst/>
            <a:gdLst>
              <a:gd name="T0" fmla="*/ 0 w 449"/>
              <a:gd name="T1" fmla="*/ 47 h 117"/>
              <a:gd name="T2" fmla="*/ 351 w 449"/>
              <a:gd name="T3" fmla="*/ 46 h 117"/>
              <a:gd name="T4" fmla="*/ 352 w 449"/>
              <a:gd name="T5" fmla="*/ 71 h 117"/>
              <a:gd name="T6" fmla="*/ 0 w 449"/>
              <a:gd name="T7" fmla="*/ 72 h 117"/>
              <a:gd name="T8" fmla="*/ 0 w 449"/>
              <a:gd name="T9" fmla="*/ 47 h 117"/>
              <a:gd name="T10" fmla="*/ 332 w 449"/>
              <a:gd name="T11" fmla="*/ 0 h 117"/>
              <a:gd name="T12" fmla="*/ 449 w 449"/>
              <a:gd name="T13" fmla="*/ 58 h 117"/>
              <a:gd name="T14" fmla="*/ 332 w 449"/>
              <a:gd name="T15" fmla="*/ 117 h 117"/>
              <a:gd name="T16" fmla="*/ 332 w 449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9" h="117">
                <a:moveTo>
                  <a:pt x="0" y="47"/>
                </a:moveTo>
                <a:lnTo>
                  <a:pt x="351" y="46"/>
                </a:lnTo>
                <a:lnTo>
                  <a:pt x="352" y="71"/>
                </a:lnTo>
                <a:lnTo>
                  <a:pt x="0" y="72"/>
                </a:lnTo>
                <a:lnTo>
                  <a:pt x="0" y="47"/>
                </a:lnTo>
                <a:close/>
                <a:moveTo>
                  <a:pt x="332" y="0"/>
                </a:moveTo>
                <a:lnTo>
                  <a:pt x="449" y="58"/>
                </a:lnTo>
                <a:lnTo>
                  <a:pt x="332" y="117"/>
                </a:lnTo>
                <a:lnTo>
                  <a:pt x="332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704" name="Rectangle 208"/>
          <p:cNvSpPr>
            <a:spLocks noChangeArrowheads="1"/>
          </p:cNvSpPr>
          <p:nvPr/>
        </p:nvSpPr>
        <p:spPr bwMode="auto">
          <a:xfrm>
            <a:off x="6972838" y="3862933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10" name="Rectangle 214"/>
          <p:cNvSpPr>
            <a:spLocks noChangeArrowheads="1"/>
          </p:cNvSpPr>
          <p:nvPr/>
        </p:nvSpPr>
        <p:spPr bwMode="auto">
          <a:xfrm>
            <a:off x="8390839" y="3084691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00"/>
          <p:cNvSpPr>
            <a:spLocks noChangeArrowheads="1"/>
          </p:cNvSpPr>
          <p:nvPr/>
        </p:nvSpPr>
        <p:spPr bwMode="auto">
          <a:xfrm>
            <a:off x="6607121" y="3742978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sz="2900" i="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Freeform 198"/>
          <p:cNvSpPr>
            <a:spLocks noEditPoints="1"/>
          </p:cNvSpPr>
          <p:nvPr/>
        </p:nvSpPr>
        <p:spPr bwMode="auto">
          <a:xfrm rot="10800000">
            <a:off x="3470226" y="185783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34" name="Rectangle 200"/>
          <p:cNvSpPr>
            <a:spLocks noChangeArrowheads="1"/>
          </p:cNvSpPr>
          <p:nvPr/>
        </p:nvSpPr>
        <p:spPr bwMode="auto">
          <a:xfrm>
            <a:off x="3891280" y="1476518"/>
            <a:ext cx="8108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53552" y="1311943"/>
          <a:ext cx="684749" cy="6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4" name="Equation" r:id="rId4" imgW="253800" imgH="228600" progId="Equation.DSMT4">
                  <p:embed/>
                </p:oleObj>
              </mc:Choice>
              <mc:Fallback>
                <p:oleObj name="Equation" r:id="rId4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552" y="1311943"/>
                        <a:ext cx="684749" cy="6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707489" y="1375371"/>
          <a:ext cx="512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5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489" y="1375371"/>
                        <a:ext cx="5127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191000" y="1350963"/>
          <a:ext cx="1301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6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1000" y="1350963"/>
                        <a:ext cx="1301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28017" y="3415357"/>
          <a:ext cx="2397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7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8017" y="3415357"/>
                        <a:ext cx="23971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198"/>
          <p:cNvSpPr>
            <a:spLocks noEditPoints="1"/>
          </p:cNvSpPr>
          <p:nvPr/>
        </p:nvSpPr>
        <p:spPr bwMode="auto">
          <a:xfrm rot="10800000">
            <a:off x="3418010" y="3894142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5" name="Freeform 198"/>
          <p:cNvSpPr>
            <a:spLocks noEditPoints="1"/>
          </p:cNvSpPr>
          <p:nvPr/>
        </p:nvSpPr>
        <p:spPr bwMode="auto">
          <a:xfrm rot="10800000">
            <a:off x="3465381" y="2093971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426200"/>
              </p:ext>
            </p:extLst>
          </p:nvPr>
        </p:nvGraphicFramePr>
        <p:xfrm>
          <a:off x="3103563" y="2197100"/>
          <a:ext cx="2124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8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03563" y="2197100"/>
                        <a:ext cx="21240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040063" y="4224338"/>
          <a:ext cx="21574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9" name="Equation" r:id="rId14" imgW="799920" imgH="228600" progId="Equation.DSMT4">
                  <p:embed/>
                </p:oleObj>
              </mc:Choice>
              <mc:Fallback>
                <p:oleObj name="Equation" r:id="rId14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0063" y="4224338"/>
                        <a:ext cx="2157412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198"/>
          <p:cNvSpPr>
            <a:spLocks noEditPoints="1"/>
          </p:cNvSpPr>
          <p:nvPr/>
        </p:nvSpPr>
        <p:spPr bwMode="auto">
          <a:xfrm rot="10800000">
            <a:off x="3442058" y="4089189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5" name="Arc 4"/>
          <p:cNvSpPr/>
          <p:nvPr/>
        </p:nvSpPr>
        <p:spPr bwMode="auto">
          <a:xfrm>
            <a:off x="2370780" y="5454177"/>
            <a:ext cx="720080" cy="762031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Arc 51"/>
          <p:cNvSpPr/>
          <p:nvPr/>
        </p:nvSpPr>
        <p:spPr bwMode="auto">
          <a:xfrm>
            <a:off x="4953700" y="5515660"/>
            <a:ext cx="720080" cy="762031"/>
          </a:xfrm>
          <a:prstGeom prst="arc">
            <a:avLst>
              <a:gd name="adj1" fmla="val 21114579"/>
              <a:gd name="adj2" fmla="val 11884645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4611594" y="5140487"/>
          <a:ext cx="684212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0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11594" y="5140487"/>
                        <a:ext cx="684212" cy="62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006438" y="5243431"/>
          <a:ext cx="6492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1"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06438" y="5243431"/>
                        <a:ext cx="6492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Freeform 198"/>
          <p:cNvSpPr>
            <a:spLocks noEditPoints="1"/>
          </p:cNvSpPr>
          <p:nvPr/>
        </p:nvSpPr>
        <p:spPr bwMode="auto">
          <a:xfrm rot="10800000">
            <a:off x="3099479" y="6162260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465381" y="5626435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2" name="Equation" r:id="rId20" imgW="203040" imgH="228600" progId="Equation.DSMT4">
                  <p:embed/>
                </p:oleObj>
              </mc:Choice>
              <mc:Fallback>
                <p:oleObj name="Equation" r:id="rId20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65381" y="5626435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198"/>
          <p:cNvSpPr>
            <a:spLocks noEditPoints="1"/>
          </p:cNvSpPr>
          <p:nvPr/>
        </p:nvSpPr>
        <p:spPr bwMode="auto">
          <a:xfrm rot="10800000">
            <a:off x="5851508" y="6115423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6216132" y="5606442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3" name="Equation" r:id="rId22" imgW="203040" imgH="228600" progId="Equation.DSMT4">
                  <p:embed/>
                </p:oleObj>
              </mc:Choice>
              <mc:Fallback>
                <p:oleObj name="Equation" r:id="rId22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216132" y="5606442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Freeform 198"/>
          <p:cNvSpPr>
            <a:spLocks noEditPoints="1"/>
          </p:cNvSpPr>
          <p:nvPr/>
        </p:nvSpPr>
        <p:spPr bwMode="auto">
          <a:xfrm rot="5400000">
            <a:off x="2395135" y="6358532"/>
            <a:ext cx="6400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65" name="Freeform 198"/>
          <p:cNvSpPr>
            <a:spLocks noEditPoints="1"/>
          </p:cNvSpPr>
          <p:nvPr/>
        </p:nvSpPr>
        <p:spPr bwMode="auto">
          <a:xfrm rot="16200000">
            <a:off x="5041698" y="6410497"/>
            <a:ext cx="6400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/>
        </p:nvGraphicFramePr>
        <p:xfrm>
          <a:off x="2085975" y="6189663"/>
          <a:ext cx="5810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4" name="Equation" r:id="rId24" imgW="215640" imgH="228600" progId="Equation.DSMT4">
                  <p:embed/>
                </p:oleObj>
              </mc:Choice>
              <mc:Fallback>
                <p:oleObj name="Equation" r:id="rId24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085975" y="6189663"/>
                        <a:ext cx="58102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4741863" y="6189663"/>
          <a:ext cx="6159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5" name="Equation" r:id="rId26" imgW="228600" imgH="228600" progId="Equation.DSMT4">
                  <p:embed/>
                </p:oleObj>
              </mc:Choice>
              <mc:Fallback>
                <p:oleObj name="Equation" r:id="rId26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41863" y="6189663"/>
                        <a:ext cx="61595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Arc 49"/>
          <p:cNvSpPr/>
          <p:nvPr/>
        </p:nvSpPr>
        <p:spPr bwMode="auto">
          <a:xfrm>
            <a:off x="146147" y="5182326"/>
            <a:ext cx="1749663" cy="1617607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882298"/>
              </p:ext>
            </p:extLst>
          </p:nvPr>
        </p:nvGraphicFramePr>
        <p:xfrm>
          <a:off x="1105930" y="5465810"/>
          <a:ext cx="6842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6" name="Equation" r:id="rId28" imgW="253800" imgH="228600" progId="Equation.DSMT4">
                  <p:embed/>
                </p:oleObj>
              </mc:Choice>
              <mc:Fallback>
                <p:oleObj name="Equation" r:id="rId28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105930" y="5465810"/>
                        <a:ext cx="68421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198"/>
          <p:cNvSpPr>
            <a:spLocks noEditPoints="1"/>
          </p:cNvSpPr>
          <p:nvPr/>
        </p:nvSpPr>
        <p:spPr bwMode="auto">
          <a:xfrm rot="10800000">
            <a:off x="15138" y="6255085"/>
            <a:ext cx="201168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31540"/>
              </p:ext>
            </p:extLst>
          </p:nvPr>
        </p:nvGraphicFramePr>
        <p:xfrm>
          <a:off x="468249" y="5647267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7" name="Equation" r:id="rId30" imgW="203040" imgH="228600" progId="Equation.DSMT4">
                  <p:embed/>
                </p:oleObj>
              </mc:Choice>
              <mc:Fallback>
                <p:oleObj name="Equation" r:id="rId30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68249" y="5647267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811494"/>
              </p:ext>
            </p:extLst>
          </p:nvPr>
        </p:nvGraphicFramePr>
        <p:xfrm>
          <a:off x="129732" y="2413767"/>
          <a:ext cx="469106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8" name="Equation" r:id="rId32" imgW="1739880" imgH="685800" progId="Equation.DSMT4">
                  <p:embed/>
                </p:oleObj>
              </mc:Choice>
              <mc:Fallback>
                <p:oleObj name="Equation" r:id="rId32" imgW="17398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29732" y="2413767"/>
                        <a:ext cx="4691063" cy="1851025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  <a:ln w="222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124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Rectangle 2"/>
          <p:cNvSpPr>
            <a:spLocks noChangeArrowheads="1"/>
          </p:cNvSpPr>
          <p:nvPr/>
        </p:nvSpPr>
        <p:spPr bwMode="auto">
          <a:xfrm>
            <a:off x="0" y="404813"/>
            <a:ext cx="9144000" cy="792162"/>
          </a:xfrm>
          <a:prstGeom prst="rect">
            <a:avLst/>
          </a:prstGeom>
          <a:solidFill>
            <a:srgbClr val="619F98">
              <a:alpha val="7294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l-GR" sz="3600"/>
          </a:p>
        </p:txBody>
      </p:sp>
      <p:sp>
        <p:nvSpPr>
          <p:cNvPr id="23623" name="Text Box 3"/>
          <p:cNvSpPr txBox="1">
            <a:spLocks noChangeArrowheads="1"/>
          </p:cNvSpPr>
          <p:nvPr/>
        </p:nvSpPr>
        <p:spPr bwMode="auto">
          <a:xfrm>
            <a:off x="0" y="11604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>
              <a:spcBef>
                <a:spcPct val="50000"/>
              </a:spcBef>
              <a:tabLst>
                <a:tab pos="177800" algn="l"/>
              </a:tabLst>
            </a:pPr>
            <a:r>
              <a:rPr lang="el-GR" sz="2000" b="1" i="0" dirty="0"/>
              <a:t>Παράδειγμα: Διώροφο </a:t>
            </a:r>
            <a:r>
              <a:rPr lang="el-GR" sz="2000" b="1" i="0" dirty="0" err="1"/>
              <a:t>διατμητικό</a:t>
            </a:r>
            <a:r>
              <a:rPr lang="el-GR" sz="2000" b="1" i="0" dirty="0"/>
              <a:t> πλαίσιο υπό οριζόντια φόρτιση</a:t>
            </a:r>
            <a:endParaRPr lang="el-GR" sz="2000" b="1" i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86" name="Rectangle 180"/>
          <p:cNvSpPr>
            <a:spLocks noChangeArrowheads="1"/>
          </p:cNvSpPr>
          <p:nvPr/>
        </p:nvSpPr>
        <p:spPr bwMode="auto">
          <a:xfrm>
            <a:off x="2128838" y="1628775"/>
            <a:ext cx="249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87" name="Line 181"/>
          <p:cNvSpPr>
            <a:spLocks noChangeShapeType="1"/>
          </p:cNvSpPr>
          <p:nvPr/>
        </p:nvSpPr>
        <p:spPr bwMode="auto">
          <a:xfrm flipV="1">
            <a:off x="2707130" y="2047032"/>
            <a:ext cx="0" cy="406162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88" name="Line 182"/>
          <p:cNvSpPr>
            <a:spLocks noChangeShapeType="1"/>
          </p:cNvSpPr>
          <p:nvPr/>
        </p:nvSpPr>
        <p:spPr bwMode="auto">
          <a:xfrm flipV="1">
            <a:off x="5365639" y="2047032"/>
            <a:ext cx="0" cy="411522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3" name="Line 197"/>
          <p:cNvSpPr>
            <a:spLocks noChangeShapeType="1"/>
          </p:cNvSpPr>
          <p:nvPr/>
        </p:nvSpPr>
        <p:spPr bwMode="auto">
          <a:xfrm>
            <a:off x="2707130" y="4106744"/>
            <a:ext cx="2654608" cy="1951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694" name="Freeform 198"/>
          <p:cNvSpPr>
            <a:spLocks noEditPoints="1"/>
          </p:cNvSpPr>
          <p:nvPr/>
        </p:nvSpPr>
        <p:spPr bwMode="auto">
          <a:xfrm>
            <a:off x="5515828" y="1970964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696" name="Rectangle 200"/>
          <p:cNvSpPr>
            <a:spLocks noChangeArrowheads="1"/>
          </p:cNvSpPr>
          <p:nvPr/>
        </p:nvSpPr>
        <p:spPr bwMode="auto">
          <a:xfrm>
            <a:off x="6676365" y="1735930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kumimoji="0" lang="el-GR" sz="29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697" name="Rectangle 201"/>
          <p:cNvSpPr>
            <a:spLocks noChangeArrowheads="1"/>
          </p:cNvSpPr>
          <p:nvPr/>
        </p:nvSpPr>
        <p:spPr bwMode="auto">
          <a:xfrm>
            <a:off x="6709522" y="1750560"/>
            <a:ext cx="1063013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00" name="Line 204"/>
          <p:cNvSpPr>
            <a:spLocks noChangeShapeType="1"/>
          </p:cNvSpPr>
          <p:nvPr/>
        </p:nvSpPr>
        <p:spPr bwMode="auto">
          <a:xfrm>
            <a:off x="2681774" y="2080191"/>
            <a:ext cx="2701419" cy="0"/>
          </a:xfrm>
          <a:prstGeom prst="line">
            <a:avLst/>
          </a:prstGeom>
          <a:noFill/>
          <a:ln w="2159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701" name="Freeform 205"/>
          <p:cNvSpPr>
            <a:spLocks noEditPoints="1"/>
          </p:cNvSpPr>
          <p:nvPr/>
        </p:nvSpPr>
        <p:spPr bwMode="auto">
          <a:xfrm>
            <a:off x="5452833" y="4017022"/>
            <a:ext cx="875767" cy="228207"/>
          </a:xfrm>
          <a:custGeom>
            <a:avLst/>
            <a:gdLst>
              <a:gd name="T0" fmla="*/ 0 w 449"/>
              <a:gd name="T1" fmla="*/ 47 h 117"/>
              <a:gd name="T2" fmla="*/ 351 w 449"/>
              <a:gd name="T3" fmla="*/ 46 h 117"/>
              <a:gd name="T4" fmla="*/ 352 w 449"/>
              <a:gd name="T5" fmla="*/ 71 h 117"/>
              <a:gd name="T6" fmla="*/ 0 w 449"/>
              <a:gd name="T7" fmla="*/ 72 h 117"/>
              <a:gd name="T8" fmla="*/ 0 w 449"/>
              <a:gd name="T9" fmla="*/ 47 h 117"/>
              <a:gd name="T10" fmla="*/ 332 w 449"/>
              <a:gd name="T11" fmla="*/ 0 h 117"/>
              <a:gd name="T12" fmla="*/ 449 w 449"/>
              <a:gd name="T13" fmla="*/ 58 h 117"/>
              <a:gd name="T14" fmla="*/ 332 w 449"/>
              <a:gd name="T15" fmla="*/ 117 h 117"/>
              <a:gd name="T16" fmla="*/ 332 w 449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9" h="117">
                <a:moveTo>
                  <a:pt x="0" y="47"/>
                </a:moveTo>
                <a:lnTo>
                  <a:pt x="351" y="46"/>
                </a:lnTo>
                <a:lnTo>
                  <a:pt x="352" y="71"/>
                </a:lnTo>
                <a:lnTo>
                  <a:pt x="0" y="72"/>
                </a:lnTo>
                <a:lnTo>
                  <a:pt x="0" y="47"/>
                </a:lnTo>
                <a:close/>
                <a:moveTo>
                  <a:pt x="332" y="0"/>
                </a:moveTo>
                <a:lnTo>
                  <a:pt x="449" y="58"/>
                </a:lnTo>
                <a:lnTo>
                  <a:pt x="332" y="117"/>
                </a:lnTo>
                <a:lnTo>
                  <a:pt x="332" y="0"/>
                </a:ln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23704" name="Rectangle 208"/>
          <p:cNvSpPr>
            <a:spLocks noChangeArrowheads="1"/>
          </p:cNvSpPr>
          <p:nvPr/>
        </p:nvSpPr>
        <p:spPr bwMode="auto">
          <a:xfrm>
            <a:off x="6972838" y="3862933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10" name="Rectangle 214"/>
          <p:cNvSpPr>
            <a:spLocks noChangeArrowheads="1"/>
          </p:cNvSpPr>
          <p:nvPr/>
        </p:nvSpPr>
        <p:spPr bwMode="auto">
          <a:xfrm>
            <a:off x="8390839" y="3084691"/>
            <a:ext cx="306225" cy="6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00"/>
          <p:cNvSpPr>
            <a:spLocks noChangeArrowheads="1"/>
          </p:cNvSpPr>
          <p:nvPr/>
        </p:nvSpPr>
        <p:spPr bwMode="auto">
          <a:xfrm>
            <a:off x="6607121" y="3742978"/>
            <a:ext cx="809450" cy="5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sz="2900" i="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(t)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Freeform 198"/>
          <p:cNvSpPr>
            <a:spLocks noEditPoints="1"/>
          </p:cNvSpPr>
          <p:nvPr/>
        </p:nvSpPr>
        <p:spPr bwMode="auto">
          <a:xfrm rot="10800000">
            <a:off x="3470226" y="185783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34" name="Rectangle 200"/>
          <p:cNvSpPr>
            <a:spLocks noChangeArrowheads="1"/>
          </p:cNvSpPr>
          <p:nvPr/>
        </p:nvSpPr>
        <p:spPr bwMode="auto">
          <a:xfrm>
            <a:off x="3891280" y="1476518"/>
            <a:ext cx="8108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53552" y="1311943"/>
          <a:ext cx="684749" cy="6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8" name="Equation" r:id="rId4" imgW="253800" imgH="228600" progId="Equation.DSMT4">
                  <p:embed/>
                </p:oleObj>
              </mc:Choice>
              <mc:Fallback>
                <p:oleObj name="Equation" r:id="rId4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552" y="1311943"/>
                        <a:ext cx="684749" cy="6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707489" y="1375371"/>
          <a:ext cx="5127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9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489" y="1375371"/>
                        <a:ext cx="5127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190780" y="1350457"/>
          <a:ext cx="1301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0780" y="1350457"/>
                        <a:ext cx="1301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28017" y="3415357"/>
          <a:ext cx="2397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1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8017" y="3415357"/>
                        <a:ext cx="23971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reeform 198"/>
          <p:cNvSpPr>
            <a:spLocks noEditPoints="1"/>
          </p:cNvSpPr>
          <p:nvPr/>
        </p:nvSpPr>
        <p:spPr bwMode="auto">
          <a:xfrm rot="10800000">
            <a:off x="3418010" y="3894142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FF"/>
          </a:solidFill>
          <a:ln w="317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5" name="Freeform 198"/>
          <p:cNvSpPr>
            <a:spLocks noEditPoints="1"/>
          </p:cNvSpPr>
          <p:nvPr/>
        </p:nvSpPr>
        <p:spPr bwMode="auto">
          <a:xfrm rot="10800000">
            <a:off x="3465381" y="2093971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532935"/>
              </p:ext>
            </p:extLst>
          </p:nvPr>
        </p:nvGraphicFramePr>
        <p:xfrm>
          <a:off x="3103563" y="2197100"/>
          <a:ext cx="2124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2" name="Equation" r:id="rId12" imgW="787320" imgH="228600" progId="Equation.DSMT4">
                  <p:embed/>
                </p:oleObj>
              </mc:Choice>
              <mc:Fallback>
                <p:oleObj name="Equation" r:id="rId12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03563" y="2197100"/>
                        <a:ext cx="21240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040063" y="4224338"/>
          <a:ext cx="21574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3" name="Equation" r:id="rId14" imgW="799920" imgH="228600" progId="Equation.DSMT4">
                  <p:embed/>
                </p:oleObj>
              </mc:Choice>
              <mc:Fallback>
                <p:oleObj name="Equation" r:id="rId14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0063" y="4224338"/>
                        <a:ext cx="2157412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198"/>
          <p:cNvSpPr>
            <a:spLocks noEditPoints="1"/>
          </p:cNvSpPr>
          <p:nvPr/>
        </p:nvSpPr>
        <p:spPr bwMode="auto">
          <a:xfrm rot="10800000">
            <a:off x="3442058" y="4089189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8000"/>
          </a:solidFill>
          <a:ln w="3175" cap="flat">
            <a:solidFill>
              <a:srgbClr val="008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sp>
        <p:nvSpPr>
          <p:cNvPr id="44" name="Arc 43"/>
          <p:cNvSpPr/>
          <p:nvPr/>
        </p:nvSpPr>
        <p:spPr bwMode="auto">
          <a:xfrm>
            <a:off x="3192360" y="5210702"/>
            <a:ext cx="1749663" cy="1617607"/>
          </a:xfrm>
          <a:prstGeom prst="arc">
            <a:avLst>
              <a:gd name="adj1" fmla="val 21114579"/>
              <a:gd name="adj2" fmla="val 11359989"/>
            </a:avLst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010934"/>
              </p:ext>
            </p:extLst>
          </p:nvPr>
        </p:nvGraphicFramePr>
        <p:xfrm>
          <a:off x="4152143" y="5494186"/>
          <a:ext cx="6842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52143" y="5494186"/>
                        <a:ext cx="68421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form 198"/>
          <p:cNvSpPr>
            <a:spLocks noEditPoints="1"/>
          </p:cNvSpPr>
          <p:nvPr/>
        </p:nvSpPr>
        <p:spPr bwMode="auto">
          <a:xfrm rot="10800000">
            <a:off x="2044700" y="6283532"/>
            <a:ext cx="3200400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CCFF"/>
          </a:solidFill>
          <a:ln w="3175" cap="flat">
            <a:solidFill>
              <a:srgbClr val="00B0F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060433"/>
              </p:ext>
            </p:extLst>
          </p:nvPr>
        </p:nvGraphicFramePr>
        <p:xfrm>
          <a:off x="1800729" y="5707960"/>
          <a:ext cx="547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5" name="Equation" r:id="rId18" imgW="203040" imgH="228600" progId="Equation.DSMT4">
                  <p:embed/>
                </p:oleObj>
              </mc:Choice>
              <mc:Fallback>
                <p:oleObj name="Equation" r:id="rId18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00729" y="5707960"/>
                        <a:ext cx="54768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816879"/>
              </p:ext>
            </p:extLst>
          </p:nvPr>
        </p:nvGraphicFramePr>
        <p:xfrm>
          <a:off x="863600" y="4760913"/>
          <a:ext cx="7945438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6" name="Equation" r:id="rId20" imgW="2946240" imgH="774360" progId="Equation.DSMT4">
                  <p:embed/>
                </p:oleObj>
              </mc:Choice>
              <mc:Fallback>
                <p:oleObj name="Equation" r:id="rId20" imgW="29462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63600" y="4760913"/>
                        <a:ext cx="7945438" cy="2093912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Freeform 198"/>
          <p:cNvSpPr>
            <a:spLocks noEditPoints="1"/>
          </p:cNvSpPr>
          <p:nvPr/>
        </p:nvSpPr>
        <p:spPr bwMode="auto">
          <a:xfrm>
            <a:off x="108358" y="4976296"/>
            <a:ext cx="961588" cy="226256"/>
          </a:xfrm>
          <a:custGeom>
            <a:avLst/>
            <a:gdLst>
              <a:gd name="T0" fmla="*/ 0 w 493"/>
              <a:gd name="T1" fmla="*/ 47 h 116"/>
              <a:gd name="T2" fmla="*/ 395 w 493"/>
              <a:gd name="T3" fmla="*/ 46 h 116"/>
              <a:gd name="T4" fmla="*/ 396 w 493"/>
              <a:gd name="T5" fmla="*/ 70 h 116"/>
              <a:gd name="T6" fmla="*/ 0 w 493"/>
              <a:gd name="T7" fmla="*/ 71 h 116"/>
              <a:gd name="T8" fmla="*/ 0 w 493"/>
              <a:gd name="T9" fmla="*/ 47 h 116"/>
              <a:gd name="T10" fmla="*/ 376 w 493"/>
              <a:gd name="T11" fmla="*/ 0 h 116"/>
              <a:gd name="T12" fmla="*/ 493 w 493"/>
              <a:gd name="T13" fmla="*/ 58 h 116"/>
              <a:gd name="T14" fmla="*/ 376 w 493"/>
              <a:gd name="T15" fmla="*/ 116 h 116"/>
              <a:gd name="T16" fmla="*/ 376 w 493"/>
              <a:gd name="T1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116">
                <a:moveTo>
                  <a:pt x="0" y="47"/>
                </a:moveTo>
                <a:lnTo>
                  <a:pt x="395" y="46"/>
                </a:lnTo>
                <a:lnTo>
                  <a:pt x="396" y="70"/>
                </a:lnTo>
                <a:lnTo>
                  <a:pt x="0" y="71"/>
                </a:lnTo>
                <a:lnTo>
                  <a:pt x="0" y="47"/>
                </a:lnTo>
                <a:close/>
                <a:moveTo>
                  <a:pt x="376" y="0"/>
                </a:moveTo>
                <a:lnTo>
                  <a:pt x="493" y="58"/>
                </a:lnTo>
                <a:lnTo>
                  <a:pt x="376" y="116"/>
                </a:lnTo>
                <a:lnTo>
                  <a:pt x="376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srgbClr val="FF0000"/>
              </a:solidFill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32340"/>
              </p:ext>
            </p:extLst>
          </p:nvPr>
        </p:nvGraphicFramePr>
        <p:xfrm>
          <a:off x="295740" y="4652169"/>
          <a:ext cx="3778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7" name="Equation" r:id="rId22" imgW="139680" imgH="139680" progId="Equation.DSMT4">
                  <p:embed/>
                </p:oleObj>
              </mc:Choice>
              <mc:Fallback>
                <p:oleObj name="Equation" r:id="rId22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95740" y="4652169"/>
                        <a:ext cx="377825" cy="3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dirty="0" smtClean="0"/>
              <a:t>Υπολογισμός Τέμνουσας Βάσης και Ροπής Ανατροπής</a:t>
            </a:r>
            <a:endParaRPr lang="el-GR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16625" y="1730252"/>
            <a:ext cx="2265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Εναλλακτικά:</a:t>
            </a:r>
          </a:p>
          <a:p>
            <a:endParaRPr lang="el-GR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 animBg="1"/>
      <p:bldP spid="61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8049</TotalTime>
  <Words>563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Προεπιλεγμένη σχεδίαση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XP Users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giannis</dc:creator>
  <cp:lastModifiedBy>Amalia Argyridi</cp:lastModifiedBy>
  <cp:revision>762</cp:revision>
  <cp:lastPrinted>2012-01-23T11:00:54Z</cp:lastPrinted>
  <dcterms:created xsi:type="dcterms:W3CDTF">2010-06-18T15:27:25Z</dcterms:created>
  <dcterms:modified xsi:type="dcterms:W3CDTF">2016-01-12T14:34:01Z</dcterms:modified>
</cp:coreProperties>
</file>